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7" r:id="rId4"/>
    <p:sldId id="259" r:id="rId5"/>
    <p:sldId id="260" r:id="rId6"/>
    <p:sldId id="261" r:id="rId7"/>
    <p:sldId id="264" r:id="rId8"/>
    <p:sldId id="266" r:id="rId9"/>
    <p:sldId id="267" r:id="rId10"/>
    <p:sldId id="268" r:id="rId11"/>
    <p:sldId id="269" r:id="rId12"/>
    <p:sldId id="270" r:id="rId13"/>
    <p:sldId id="271" r:id="rId14"/>
    <p:sldId id="272" r:id="rId15"/>
    <p:sldId id="273" r:id="rId16"/>
    <p:sldId id="274" r:id="rId17"/>
    <p:sldId id="275" r:id="rId18"/>
    <p:sldId id="277" r:id="rId19"/>
    <p:sldId id="278" r:id="rId20"/>
    <p:sldId id="279" r:id="rId21"/>
    <p:sldId id="280" r:id="rId22"/>
    <p:sldId id="281" r:id="rId23"/>
    <p:sldId id="282" r:id="rId2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p:restoredTop sz="96208"/>
  </p:normalViewPr>
  <p:slideViewPr>
    <p:cSldViewPr snapToGrid="0" snapToObjects="1">
      <p:cViewPr varScale="1">
        <p:scale>
          <a:sx n="160" d="100"/>
          <a:sy n="160" d="100"/>
        </p:scale>
        <p:origin x="51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A28F3D-5056-480C-B191-D351A42293D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3FF86D95-0D47-4D48-8839-80B1D8C069D3}">
      <dgm:prSet custT="1"/>
      <dgm:spPr/>
      <dgm:t>
        <a:bodyPr/>
        <a:lstStyle/>
        <a:p>
          <a:r>
            <a:rPr lang="fr-FR" sz="2000" dirty="0"/>
            <a:t>Calcul du r2_score pour l’ensemble des modèles</a:t>
          </a:r>
          <a:endParaRPr lang="en-US" sz="2000" dirty="0"/>
        </a:p>
      </dgm:t>
    </dgm:pt>
    <dgm:pt modelId="{2BDC5F2D-E7B7-4F06-B852-81ABF32164F8}" type="parTrans" cxnId="{59C5CD78-AE81-4894-BF59-FE007F25FA6B}">
      <dgm:prSet/>
      <dgm:spPr/>
      <dgm:t>
        <a:bodyPr/>
        <a:lstStyle/>
        <a:p>
          <a:endParaRPr lang="en-US"/>
        </a:p>
      </dgm:t>
    </dgm:pt>
    <dgm:pt modelId="{B987EC59-3ED5-45AF-B9D8-AEEBCB2F4C26}" type="sibTrans" cxnId="{59C5CD78-AE81-4894-BF59-FE007F25FA6B}">
      <dgm:prSet/>
      <dgm:spPr/>
      <dgm:t>
        <a:bodyPr/>
        <a:lstStyle/>
        <a:p>
          <a:endParaRPr lang="en-US"/>
        </a:p>
      </dgm:t>
    </dgm:pt>
    <dgm:pt modelId="{18018ACE-FADF-4D51-983D-4538E2D30E8F}">
      <dgm:prSet custT="1"/>
      <dgm:spPr/>
      <dgm:t>
        <a:bodyPr/>
        <a:lstStyle/>
        <a:p>
          <a:pPr>
            <a:spcAft>
              <a:spcPct val="35000"/>
            </a:spcAft>
          </a:pPr>
          <a:r>
            <a:rPr lang="fr-FR" sz="2300" dirty="0"/>
            <a:t>Détermination du temps de calcul </a:t>
          </a:r>
        </a:p>
        <a:p>
          <a:pPr>
            <a:spcAft>
              <a:spcPts val="0"/>
            </a:spcAft>
          </a:pPr>
          <a:r>
            <a:rPr lang="fr-FR" sz="1800" dirty="0"/>
            <a:t>(temps mis pour exécuter</a:t>
          </a:r>
        </a:p>
        <a:p>
          <a:pPr>
            <a:spcAft>
              <a:spcPts val="0"/>
            </a:spcAft>
          </a:pPr>
          <a:r>
            <a:rPr lang="fr-FR" sz="1800" dirty="0"/>
            <a:t> fit(</a:t>
          </a:r>
          <a:r>
            <a:rPr lang="fr-FR" sz="1800" dirty="0" err="1"/>
            <a:t>X_train</a:t>
          </a:r>
          <a:r>
            <a:rPr lang="fr-FR" sz="1800" dirty="0"/>
            <a:t>, </a:t>
          </a:r>
          <a:r>
            <a:rPr lang="fr-FR" sz="1800" dirty="0" err="1"/>
            <a:t>y_train</a:t>
          </a:r>
          <a:r>
            <a:rPr lang="fr-FR" sz="1800" dirty="0"/>
            <a:t>))</a:t>
          </a:r>
          <a:endParaRPr lang="en-US" sz="1800" dirty="0"/>
        </a:p>
      </dgm:t>
    </dgm:pt>
    <dgm:pt modelId="{6CD0F792-A47C-41AB-A276-AF55636B2A9F}" type="parTrans" cxnId="{8CE8F7A9-2DAB-49CC-8949-08A5AAA3BBA2}">
      <dgm:prSet/>
      <dgm:spPr/>
      <dgm:t>
        <a:bodyPr/>
        <a:lstStyle/>
        <a:p>
          <a:endParaRPr lang="en-US"/>
        </a:p>
      </dgm:t>
    </dgm:pt>
    <dgm:pt modelId="{CAEC0F17-DD19-42C9-AB31-C75C035FFA5D}" type="sibTrans" cxnId="{8CE8F7A9-2DAB-49CC-8949-08A5AAA3BBA2}">
      <dgm:prSet/>
      <dgm:spPr/>
      <dgm:t>
        <a:bodyPr/>
        <a:lstStyle/>
        <a:p>
          <a:endParaRPr lang="en-US"/>
        </a:p>
      </dgm:t>
    </dgm:pt>
    <dgm:pt modelId="{713BC1B0-FD35-4F0D-866F-F6D94B68FA92}">
      <dgm:prSet custT="1"/>
      <dgm:spPr/>
      <dgm:t>
        <a:bodyPr/>
        <a:lstStyle/>
        <a:p>
          <a:r>
            <a:rPr lang="fr-FR" sz="2000" dirty="0"/>
            <a:t>Comparaison des résultats et choix de l’algorithme le plus performant</a:t>
          </a:r>
          <a:endParaRPr lang="en-US" sz="2000" dirty="0"/>
        </a:p>
      </dgm:t>
    </dgm:pt>
    <dgm:pt modelId="{07E31556-AA09-4575-BAE4-BB15CA5E2FBE}" type="parTrans" cxnId="{258FA713-7CA1-4244-AE51-8558254AB97F}">
      <dgm:prSet/>
      <dgm:spPr/>
      <dgm:t>
        <a:bodyPr/>
        <a:lstStyle/>
        <a:p>
          <a:endParaRPr lang="en-US"/>
        </a:p>
      </dgm:t>
    </dgm:pt>
    <dgm:pt modelId="{F363B5B5-021F-4A9D-AD75-C2E463D6CB33}" type="sibTrans" cxnId="{258FA713-7CA1-4244-AE51-8558254AB97F}">
      <dgm:prSet/>
      <dgm:spPr/>
      <dgm:t>
        <a:bodyPr/>
        <a:lstStyle/>
        <a:p>
          <a:endParaRPr lang="en-US"/>
        </a:p>
      </dgm:t>
    </dgm:pt>
    <dgm:pt modelId="{1386E11F-504D-974E-9F12-F2EA050998DA}" type="pres">
      <dgm:prSet presAssocID="{2DA28F3D-5056-480C-B191-D351A42293DD}" presName="diagram" presStyleCnt="0">
        <dgm:presLayoutVars>
          <dgm:dir/>
          <dgm:resizeHandles val="exact"/>
        </dgm:presLayoutVars>
      </dgm:prSet>
      <dgm:spPr/>
    </dgm:pt>
    <dgm:pt modelId="{B2B77AB8-2836-FA4F-B3F9-AC0D47DE4030}" type="pres">
      <dgm:prSet presAssocID="{3FF86D95-0D47-4D48-8839-80B1D8C069D3}" presName="node" presStyleLbl="node1" presStyleIdx="0" presStyleCnt="3" custScaleX="151975">
        <dgm:presLayoutVars>
          <dgm:bulletEnabled val="1"/>
        </dgm:presLayoutVars>
      </dgm:prSet>
      <dgm:spPr/>
    </dgm:pt>
    <dgm:pt modelId="{05236EAC-1339-1847-9FEB-DDA7D7894110}" type="pres">
      <dgm:prSet presAssocID="{B987EC59-3ED5-45AF-B9D8-AEEBCB2F4C26}" presName="sibTrans" presStyleCnt="0"/>
      <dgm:spPr/>
    </dgm:pt>
    <dgm:pt modelId="{7DFBF555-095C-BF4C-AF34-12575547F9F7}" type="pres">
      <dgm:prSet presAssocID="{18018ACE-FADF-4D51-983D-4538E2D30E8F}" presName="node" presStyleLbl="node1" presStyleIdx="1" presStyleCnt="3" custScaleX="151975">
        <dgm:presLayoutVars>
          <dgm:bulletEnabled val="1"/>
        </dgm:presLayoutVars>
      </dgm:prSet>
      <dgm:spPr/>
    </dgm:pt>
    <dgm:pt modelId="{2453E758-5A51-AB4D-8525-20C3CB214E02}" type="pres">
      <dgm:prSet presAssocID="{CAEC0F17-DD19-42C9-AB31-C75C035FFA5D}" presName="sibTrans" presStyleCnt="0"/>
      <dgm:spPr/>
    </dgm:pt>
    <dgm:pt modelId="{76D37A64-417E-E642-BF7E-060BD74AD141}" type="pres">
      <dgm:prSet presAssocID="{713BC1B0-FD35-4F0D-866F-F6D94B68FA92}" presName="node" presStyleLbl="node1" presStyleIdx="2" presStyleCnt="3" custScaleX="151975">
        <dgm:presLayoutVars>
          <dgm:bulletEnabled val="1"/>
        </dgm:presLayoutVars>
      </dgm:prSet>
      <dgm:spPr/>
    </dgm:pt>
  </dgm:ptLst>
  <dgm:cxnLst>
    <dgm:cxn modelId="{258FA713-7CA1-4244-AE51-8558254AB97F}" srcId="{2DA28F3D-5056-480C-B191-D351A42293DD}" destId="{713BC1B0-FD35-4F0D-866F-F6D94B68FA92}" srcOrd="2" destOrd="0" parTransId="{07E31556-AA09-4575-BAE4-BB15CA5E2FBE}" sibTransId="{F363B5B5-021F-4A9D-AD75-C2E463D6CB33}"/>
    <dgm:cxn modelId="{3EEF422A-CB98-7D47-8143-45169269A089}" type="presOf" srcId="{713BC1B0-FD35-4F0D-866F-F6D94B68FA92}" destId="{76D37A64-417E-E642-BF7E-060BD74AD141}" srcOrd="0" destOrd="0" presId="urn:microsoft.com/office/officeart/2005/8/layout/default"/>
    <dgm:cxn modelId="{F9683E53-5956-EE46-A3A6-4B5892185F4F}" type="presOf" srcId="{3FF86D95-0D47-4D48-8839-80B1D8C069D3}" destId="{B2B77AB8-2836-FA4F-B3F9-AC0D47DE4030}" srcOrd="0" destOrd="0" presId="urn:microsoft.com/office/officeart/2005/8/layout/default"/>
    <dgm:cxn modelId="{59C5CD78-AE81-4894-BF59-FE007F25FA6B}" srcId="{2DA28F3D-5056-480C-B191-D351A42293DD}" destId="{3FF86D95-0D47-4D48-8839-80B1D8C069D3}" srcOrd="0" destOrd="0" parTransId="{2BDC5F2D-E7B7-4F06-B852-81ABF32164F8}" sibTransId="{B987EC59-3ED5-45AF-B9D8-AEEBCB2F4C26}"/>
    <dgm:cxn modelId="{5108D586-D4EA-FD46-BCEC-CC9082A0C4BB}" type="presOf" srcId="{2DA28F3D-5056-480C-B191-D351A42293DD}" destId="{1386E11F-504D-974E-9F12-F2EA050998DA}" srcOrd="0" destOrd="0" presId="urn:microsoft.com/office/officeart/2005/8/layout/default"/>
    <dgm:cxn modelId="{2BBE15A2-5EE8-4840-9ED6-8DB8418A6178}" type="presOf" srcId="{18018ACE-FADF-4D51-983D-4538E2D30E8F}" destId="{7DFBF555-095C-BF4C-AF34-12575547F9F7}" srcOrd="0" destOrd="0" presId="urn:microsoft.com/office/officeart/2005/8/layout/default"/>
    <dgm:cxn modelId="{8CE8F7A9-2DAB-49CC-8949-08A5AAA3BBA2}" srcId="{2DA28F3D-5056-480C-B191-D351A42293DD}" destId="{18018ACE-FADF-4D51-983D-4538E2D30E8F}" srcOrd="1" destOrd="0" parTransId="{6CD0F792-A47C-41AB-A276-AF55636B2A9F}" sibTransId="{CAEC0F17-DD19-42C9-AB31-C75C035FFA5D}"/>
    <dgm:cxn modelId="{77C2C37D-B7EC-7A44-8D34-32C2EA97A93C}" type="presParOf" srcId="{1386E11F-504D-974E-9F12-F2EA050998DA}" destId="{B2B77AB8-2836-FA4F-B3F9-AC0D47DE4030}" srcOrd="0" destOrd="0" presId="urn:microsoft.com/office/officeart/2005/8/layout/default"/>
    <dgm:cxn modelId="{75C2FB38-1452-DF40-9FA7-1B3BF024C1C0}" type="presParOf" srcId="{1386E11F-504D-974E-9F12-F2EA050998DA}" destId="{05236EAC-1339-1847-9FEB-DDA7D7894110}" srcOrd="1" destOrd="0" presId="urn:microsoft.com/office/officeart/2005/8/layout/default"/>
    <dgm:cxn modelId="{F4A2A887-C7A6-904A-94F3-DCF999359DAC}" type="presParOf" srcId="{1386E11F-504D-974E-9F12-F2EA050998DA}" destId="{7DFBF555-095C-BF4C-AF34-12575547F9F7}" srcOrd="2" destOrd="0" presId="urn:microsoft.com/office/officeart/2005/8/layout/default"/>
    <dgm:cxn modelId="{90D7AF1D-71DB-A846-A8FD-A493E3BFF422}" type="presParOf" srcId="{1386E11F-504D-974E-9F12-F2EA050998DA}" destId="{2453E758-5A51-AB4D-8525-20C3CB214E02}" srcOrd="3" destOrd="0" presId="urn:microsoft.com/office/officeart/2005/8/layout/default"/>
    <dgm:cxn modelId="{A753CBDC-6F27-A64E-B83C-2AF4887BCA74}" type="presParOf" srcId="{1386E11F-504D-974E-9F12-F2EA050998DA}" destId="{76D37A64-417E-E642-BF7E-060BD74AD141}"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77AB8-2836-FA4F-B3F9-AC0D47DE4030}">
      <dsp:nvSpPr>
        <dsp:cNvPr id="0" name=""/>
        <dsp:cNvSpPr/>
      </dsp:nvSpPr>
      <dsp:spPr>
        <a:xfrm>
          <a:off x="440497" y="1413"/>
          <a:ext cx="3335130" cy="13167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t>Calcul du r2_score pour l’ensemble des modèles</a:t>
          </a:r>
          <a:endParaRPr lang="en-US" sz="2000" kern="1200" dirty="0"/>
        </a:p>
      </dsp:txBody>
      <dsp:txXfrm>
        <a:off x="440497" y="1413"/>
        <a:ext cx="3335130" cy="1316715"/>
      </dsp:txXfrm>
    </dsp:sp>
    <dsp:sp modelId="{7DFBF555-095C-BF4C-AF34-12575547F9F7}">
      <dsp:nvSpPr>
        <dsp:cNvPr id="0" name=""/>
        <dsp:cNvSpPr/>
      </dsp:nvSpPr>
      <dsp:spPr>
        <a:xfrm>
          <a:off x="440497" y="1537582"/>
          <a:ext cx="3335130" cy="13167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fr-FR" sz="2300" kern="1200" dirty="0"/>
            <a:t>Détermination du temps de calcul </a:t>
          </a:r>
        </a:p>
        <a:p>
          <a:pPr marL="0" lvl="0" indent="0" algn="ctr" defTabSz="1022350">
            <a:lnSpc>
              <a:spcPct val="90000"/>
            </a:lnSpc>
            <a:spcBef>
              <a:spcPct val="0"/>
            </a:spcBef>
            <a:spcAft>
              <a:spcPts val="0"/>
            </a:spcAft>
            <a:buNone/>
          </a:pPr>
          <a:r>
            <a:rPr lang="fr-FR" sz="1800" kern="1200" dirty="0"/>
            <a:t>(temps mis pour exécuter</a:t>
          </a:r>
        </a:p>
        <a:p>
          <a:pPr marL="0" lvl="0" indent="0" algn="ctr" defTabSz="1022350">
            <a:lnSpc>
              <a:spcPct val="90000"/>
            </a:lnSpc>
            <a:spcBef>
              <a:spcPct val="0"/>
            </a:spcBef>
            <a:spcAft>
              <a:spcPts val="0"/>
            </a:spcAft>
            <a:buNone/>
          </a:pPr>
          <a:r>
            <a:rPr lang="fr-FR" sz="1800" kern="1200" dirty="0"/>
            <a:t> fit(</a:t>
          </a:r>
          <a:r>
            <a:rPr lang="fr-FR" sz="1800" kern="1200" dirty="0" err="1"/>
            <a:t>X_train</a:t>
          </a:r>
          <a:r>
            <a:rPr lang="fr-FR" sz="1800" kern="1200" dirty="0"/>
            <a:t>, </a:t>
          </a:r>
          <a:r>
            <a:rPr lang="fr-FR" sz="1800" kern="1200" dirty="0" err="1"/>
            <a:t>y_train</a:t>
          </a:r>
          <a:r>
            <a:rPr lang="fr-FR" sz="1800" kern="1200" dirty="0"/>
            <a:t>))</a:t>
          </a:r>
          <a:endParaRPr lang="en-US" sz="1800" kern="1200" dirty="0"/>
        </a:p>
      </dsp:txBody>
      <dsp:txXfrm>
        <a:off x="440497" y="1537582"/>
        <a:ext cx="3335130" cy="1316715"/>
      </dsp:txXfrm>
    </dsp:sp>
    <dsp:sp modelId="{76D37A64-417E-E642-BF7E-060BD74AD141}">
      <dsp:nvSpPr>
        <dsp:cNvPr id="0" name=""/>
        <dsp:cNvSpPr/>
      </dsp:nvSpPr>
      <dsp:spPr>
        <a:xfrm>
          <a:off x="440497" y="3073750"/>
          <a:ext cx="3335130" cy="13167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fr-FR" sz="2000" kern="1200" dirty="0"/>
            <a:t>Comparaison des résultats et choix de l’algorithme le plus performant</a:t>
          </a:r>
          <a:endParaRPr lang="en-US" sz="2000" kern="1200" dirty="0"/>
        </a:p>
      </dsp:txBody>
      <dsp:txXfrm>
        <a:off x="440497" y="3073750"/>
        <a:ext cx="3335130" cy="1316715"/>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B8F949-3FA2-2440-BD41-0307898B9F4D}"/>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72FA7697-DBA5-284A-B913-1AD4C80FD0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6AA8EEF-A322-0F4D-B5A4-1EA7DE625464}"/>
              </a:ext>
            </a:extLst>
          </p:cNvPr>
          <p:cNvSpPr>
            <a:spLocks noGrp="1"/>
          </p:cNvSpPr>
          <p:nvPr>
            <p:ph type="dt" sz="half" idx="10"/>
          </p:nvPr>
        </p:nvSpPr>
        <p:spPr/>
        <p:txBody>
          <a:bodyPr/>
          <a:lstStyle/>
          <a:p>
            <a:fld id="{F4F72A23-E737-3C4A-BDA0-47ADD2AE6B74}" type="datetimeFigureOut">
              <a:rPr lang="fr-FR" smtClean="0"/>
              <a:t>12/10/2022</a:t>
            </a:fld>
            <a:endParaRPr lang="fr-FR"/>
          </a:p>
        </p:txBody>
      </p:sp>
      <p:sp>
        <p:nvSpPr>
          <p:cNvPr id="5" name="Espace réservé du pied de page 4">
            <a:extLst>
              <a:ext uri="{FF2B5EF4-FFF2-40B4-BE49-F238E27FC236}">
                <a16:creationId xmlns:a16="http://schemas.microsoft.com/office/drawing/2014/main" id="{0D693B6E-B1E7-264A-A2DD-7539AA630C1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3F34A72-40C7-7549-BCAD-F6D5C0CB4B24}"/>
              </a:ext>
            </a:extLst>
          </p:cNvPr>
          <p:cNvSpPr>
            <a:spLocks noGrp="1"/>
          </p:cNvSpPr>
          <p:nvPr>
            <p:ph type="sldNum" sz="quarter" idx="12"/>
          </p:nvPr>
        </p:nvSpPr>
        <p:spPr/>
        <p:txBody>
          <a:bodyPr/>
          <a:lstStyle/>
          <a:p>
            <a:fld id="{FFA9005E-4129-B943-B15A-FE61B3D7610C}" type="slidenum">
              <a:rPr lang="fr-FR" smtClean="0"/>
              <a:t>‹N°›</a:t>
            </a:fld>
            <a:endParaRPr lang="fr-FR"/>
          </a:p>
        </p:txBody>
      </p:sp>
    </p:spTree>
    <p:extLst>
      <p:ext uri="{BB962C8B-B14F-4D97-AF65-F5344CB8AC3E}">
        <p14:creationId xmlns:p14="http://schemas.microsoft.com/office/powerpoint/2010/main" val="25300086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D43B83-2C68-4F4A-9A65-2FB0A61DAEB8}"/>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45697D06-080A-4948-8D16-0E720ACE9ACA}"/>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E0BFC0F-8BF4-A34A-94AB-3FC6961C72AF}"/>
              </a:ext>
            </a:extLst>
          </p:cNvPr>
          <p:cNvSpPr>
            <a:spLocks noGrp="1"/>
          </p:cNvSpPr>
          <p:nvPr>
            <p:ph type="dt" sz="half" idx="10"/>
          </p:nvPr>
        </p:nvSpPr>
        <p:spPr/>
        <p:txBody>
          <a:bodyPr/>
          <a:lstStyle/>
          <a:p>
            <a:fld id="{F4F72A23-E737-3C4A-BDA0-47ADD2AE6B74}" type="datetimeFigureOut">
              <a:rPr lang="fr-FR" smtClean="0"/>
              <a:t>12/10/2022</a:t>
            </a:fld>
            <a:endParaRPr lang="fr-FR"/>
          </a:p>
        </p:txBody>
      </p:sp>
      <p:sp>
        <p:nvSpPr>
          <p:cNvPr id="5" name="Espace réservé du pied de page 4">
            <a:extLst>
              <a:ext uri="{FF2B5EF4-FFF2-40B4-BE49-F238E27FC236}">
                <a16:creationId xmlns:a16="http://schemas.microsoft.com/office/drawing/2014/main" id="{EAD8FC12-1A7B-E04A-8152-79408E1BCE8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A33F2F9-D467-D346-AC99-9C532FB94997}"/>
              </a:ext>
            </a:extLst>
          </p:cNvPr>
          <p:cNvSpPr>
            <a:spLocks noGrp="1"/>
          </p:cNvSpPr>
          <p:nvPr>
            <p:ph type="sldNum" sz="quarter" idx="12"/>
          </p:nvPr>
        </p:nvSpPr>
        <p:spPr/>
        <p:txBody>
          <a:bodyPr/>
          <a:lstStyle/>
          <a:p>
            <a:fld id="{FFA9005E-4129-B943-B15A-FE61B3D7610C}" type="slidenum">
              <a:rPr lang="fr-FR" smtClean="0"/>
              <a:t>‹N°›</a:t>
            </a:fld>
            <a:endParaRPr lang="fr-FR"/>
          </a:p>
        </p:txBody>
      </p:sp>
    </p:spTree>
    <p:extLst>
      <p:ext uri="{BB962C8B-B14F-4D97-AF65-F5344CB8AC3E}">
        <p14:creationId xmlns:p14="http://schemas.microsoft.com/office/powerpoint/2010/main" val="142557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B2F1398-3325-1249-8050-315659A06C2D}"/>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506A7A0-AED4-5D43-B1BA-8C8732E70FD5}"/>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565C71B-3350-9B4D-BBDD-B903F01178FE}"/>
              </a:ext>
            </a:extLst>
          </p:cNvPr>
          <p:cNvSpPr>
            <a:spLocks noGrp="1"/>
          </p:cNvSpPr>
          <p:nvPr>
            <p:ph type="dt" sz="half" idx="10"/>
          </p:nvPr>
        </p:nvSpPr>
        <p:spPr/>
        <p:txBody>
          <a:bodyPr/>
          <a:lstStyle/>
          <a:p>
            <a:fld id="{F4F72A23-E737-3C4A-BDA0-47ADD2AE6B74}" type="datetimeFigureOut">
              <a:rPr lang="fr-FR" smtClean="0"/>
              <a:t>12/10/2022</a:t>
            </a:fld>
            <a:endParaRPr lang="fr-FR"/>
          </a:p>
        </p:txBody>
      </p:sp>
      <p:sp>
        <p:nvSpPr>
          <p:cNvPr id="5" name="Espace réservé du pied de page 4">
            <a:extLst>
              <a:ext uri="{FF2B5EF4-FFF2-40B4-BE49-F238E27FC236}">
                <a16:creationId xmlns:a16="http://schemas.microsoft.com/office/drawing/2014/main" id="{6717D033-B936-C949-AECD-D1478A2A66D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0AB68C7-56FF-4640-9DEA-9D184A7D5759}"/>
              </a:ext>
            </a:extLst>
          </p:cNvPr>
          <p:cNvSpPr>
            <a:spLocks noGrp="1"/>
          </p:cNvSpPr>
          <p:nvPr>
            <p:ph type="sldNum" sz="quarter" idx="12"/>
          </p:nvPr>
        </p:nvSpPr>
        <p:spPr/>
        <p:txBody>
          <a:bodyPr/>
          <a:lstStyle/>
          <a:p>
            <a:fld id="{FFA9005E-4129-B943-B15A-FE61B3D7610C}" type="slidenum">
              <a:rPr lang="fr-FR" smtClean="0"/>
              <a:t>‹N°›</a:t>
            </a:fld>
            <a:endParaRPr lang="fr-FR"/>
          </a:p>
        </p:txBody>
      </p:sp>
    </p:spTree>
    <p:extLst>
      <p:ext uri="{BB962C8B-B14F-4D97-AF65-F5344CB8AC3E}">
        <p14:creationId xmlns:p14="http://schemas.microsoft.com/office/powerpoint/2010/main" val="2207069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2F88A3-41B3-6B4B-AAA4-7684AF55CCD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DAD97C6-40BE-6145-A441-92C8FDEB7109}"/>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3097A4A-4979-1F4C-9BC3-8379103282DE}"/>
              </a:ext>
            </a:extLst>
          </p:cNvPr>
          <p:cNvSpPr>
            <a:spLocks noGrp="1"/>
          </p:cNvSpPr>
          <p:nvPr>
            <p:ph type="dt" sz="half" idx="10"/>
          </p:nvPr>
        </p:nvSpPr>
        <p:spPr/>
        <p:txBody>
          <a:bodyPr/>
          <a:lstStyle/>
          <a:p>
            <a:fld id="{F4F72A23-E737-3C4A-BDA0-47ADD2AE6B74}" type="datetimeFigureOut">
              <a:rPr lang="fr-FR" smtClean="0"/>
              <a:t>12/10/2022</a:t>
            </a:fld>
            <a:endParaRPr lang="fr-FR"/>
          </a:p>
        </p:txBody>
      </p:sp>
      <p:sp>
        <p:nvSpPr>
          <p:cNvPr id="5" name="Espace réservé du pied de page 4">
            <a:extLst>
              <a:ext uri="{FF2B5EF4-FFF2-40B4-BE49-F238E27FC236}">
                <a16:creationId xmlns:a16="http://schemas.microsoft.com/office/drawing/2014/main" id="{5AD68CEF-B845-5941-B10B-C0AA7FC2375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505E0F1-1EA3-354A-864E-B380E98D2246}"/>
              </a:ext>
            </a:extLst>
          </p:cNvPr>
          <p:cNvSpPr>
            <a:spLocks noGrp="1"/>
          </p:cNvSpPr>
          <p:nvPr>
            <p:ph type="sldNum" sz="quarter" idx="12"/>
          </p:nvPr>
        </p:nvSpPr>
        <p:spPr/>
        <p:txBody>
          <a:bodyPr/>
          <a:lstStyle/>
          <a:p>
            <a:fld id="{FFA9005E-4129-B943-B15A-FE61B3D7610C}" type="slidenum">
              <a:rPr lang="fr-FR" smtClean="0"/>
              <a:t>‹N°›</a:t>
            </a:fld>
            <a:endParaRPr lang="fr-FR"/>
          </a:p>
        </p:txBody>
      </p:sp>
    </p:spTree>
    <p:extLst>
      <p:ext uri="{BB962C8B-B14F-4D97-AF65-F5344CB8AC3E}">
        <p14:creationId xmlns:p14="http://schemas.microsoft.com/office/powerpoint/2010/main" val="33026561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6DC956-2D8E-F741-96B5-308D0B5CD10D}"/>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FD06FE4C-1C9B-E74F-9AF8-DB31529452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595E824-B6CD-E241-BDAE-EB1A85759980}"/>
              </a:ext>
            </a:extLst>
          </p:cNvPr>
          <p:cNvSpPr>
            <a:spLocks noGrp="1"/>
          </p:cNvSpPr>
          <p:nvPr>
            <p:ph type="dt" sz="half" idx="10"/>
          </p:nvPr>
        </p:nvSpPr>
        <p:spPr/>
        <p:txBody>
          <a:bodyPr/>
          <a:lstStyle/>
          <a:p>
            <a:fld id="{F4F72A23-E737-3C4A-BDA0-47ADD2AE6B74}" type="datetimeFigureOut">
              <a:rPr lang="fr-FR" smtClean="0"/>
              <a:t>12/10/2022</a:t>
            </a:fld>
            <a:endParaRPr lang="fr-FR"/>
          </a:p>
        </p:txBody>
      </p:sp>
      <p:sp>
        <p:nvSpPr>
          <p:cNvPr id="5" name="Espace réservé du pied de page 4">
            <a:extLst>
              <a:ext uri="{FF2B5EF4-FFF2-40B4-BE49-F238E27FC236}">
                <a16:creationId xmlns:a16="http://schemas.microsoft.com/office/drawing/2014/main" id="{FF76C3C4-8653-D54F-A569-264548A2949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E727910-8CC7-D041-B606-438C12BD4C20}"/>
              </a:ext>
            </a:extLst>
          </p:cNvPr>
          <p:cNvSpPr>
            <a:spLocks noGrp="1"/>
          </p:cNvSpPr>
          <p:nvPr>
            <p:ph type="sldNum" sz="quarter" idx="12"/>
          </p:nvPr>
        </p:nvSpPr>
        <p:spPr/>
        <p:txBody>
          <a:bodyPr/>
          <a:lstStyle/>
          <a:p>
            <a:fld id="{FFA9005E-4129-B943-B15A-FE61B3D7610C}" type="slidenum">
              <a:rPr lang="fr-FR" smtClean="0"/>
              <a:t>‹N°›</a:t>
            </a:fld>
            <a:endParaRPr lang="fr-FR"/>
          </a:p>
        </p:txBody>
      </p:sp>
    </p:spTree>
    <p:extLst>
      <p:ext uri="{BB962C8B-B14F-4D97-AF65-F5344CB8AC3E}">
        <p14:creationId xmlns:p14="http://schemas.microsoft.com/office/powerpoint/2010/main" val="1101578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B0DEB9-2462-7A4C-A517-B7A41111418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908C107-971D-7E40-A064-7FBF08932CC9}"/>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9C3AA6F-7017-ED4B-8C75-482A8E2C5A8D}"/>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FFB9BDA-DD32-B348-A0D5-6378D3C8872D}"/>
              </a:ext>
            </a:extLst>
          </p:cNvPr>
          <p:cNvSpPr>
            <a:spLocks noGrp="1"/>
          </p:cNvSpPr>
          <p:nvPr>
            <p:ph type="dt" sz="half" idx="10"/>
          </p:nvPr>
        </p:nvSpPr>
        <p:spPr/>
        <p:txBody>
          <a:bodyPr/>
          <a:lstStyle/>
          <a:p>
            <a:fld id="{F4F72A23-E737-3C4A-BDA0-47ADD2AE6B74}" type="datetimeFigureOut">
              <a:rPr lang="fr-FR" smtClean="0"/>
              <a:t>12/10/2022</a:t>
            </a:fld>
            <a:endParaRPr lang="fr-FR"/>
          </a:p>
        </p:txBody>
      </p:sp>
      <p:sp>
        <p:nvSpPr>
          <p:cNvPr id="6" name="Espace réservé du pied de page 5">
            <a:extLst>
              <a:ext uri="{FF2B5EF4-FFF2-40B4-BE49-F238E27FC236}">
                <a16:creationId xmlns:a16="http://schemas.microsoft.com/office/drawing/2014/main" id="{80547700-1409-674D-A28D-1189DDF57DE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51293E0-E2CB-D04B-8EEB-A69FAE48FA2A}"/>
              </a:ext>
            </a:extLst>
          </p:cNvPr>
          <p:cNvSpPr>
            <a:spLocks noGrp="1"/>
          </p:cNvSpPr>
          <p:nvPr>
            <p:ph type="sldNum" sz="quarter" idx="12"/>
          </p:nvPr>
        </p:nvSpPr>
        <p:spPr/>
        <p:txBody>
          <a:bodyPr/>
          <a:lstStyle/>
          <a:p>
            <a:fld id="{FFA9005E-4129-B943-B15A-FE61B3D7610C}" type="slidenum">
              <a:rPr lang="fr-FR" smtClean="0"/>
              <a:t>‹N°›</a:t>
            </a:fld>
            <a:endParaRPr lang="fr-FR"/>
          </a:p>
        </p:txBody>
      </p:sp>
    </p:spTree>
    <p:extLst>
      <p:ext uri="{BB962C8B-B14F-4D97-AF65-F5344CB8AC3E}">
        <p14:creationId xmlns:p14="http://schemas.microsoft.com/office/powerpoint/2010/main" val="41471513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CA788B-475A-2D42-9382-3A638DA40EEB}"/>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3DF6EE60-05AD-504B-B0AB-04BD84C4F2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E8ACBBD-6BBB-7444-8876-8DA686D7EC9A}"/>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65E2ADD-E1CF-5C40-A417-813F36B2AA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F65AF02E-6896-ED49-9436-31726B8B971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46A9BB2-E684-9D41-94A6-7C2442C060ED}"/>
              </a:ext>
            </a:extLst>
          </p:cNvPr>
          <p:cNvSpPr>
            <a:spLocks noGrp="1"/>
          </p:cNvSpPr>
          <p:nvPr>
            <p:ph type="dt" sz="half" idx="10"/>
          </p:nvPr>
        </p:nvSpPr>
        <p:spPr/>
        <p:txBody>
          <a:bodyPr/>
          <a:lstStyle/>
          <a:p>
            <a:fld id="{F4F72A23-E737-3C4A-BDA0-47ADD2AE6B74}" type="datetimeFigureOut">
              <a:rPr lang="fr-FR" smtClean="0"/>
              <a:t>12/10/2022</a:t>
            </a:fld>
            <a:endParaRPr lang="fr-FR"/>
          </a:p>
        </p:txBody>
      </p:sp>
      <p:sp>
        <p:nvSpPr>
          <p:cNvPr id="8" name="Espace réservé du pied de page 7">
            <a:extLst>
              <a:ext uri="{FF2B5EF4-FFF2-40B4-BE49-F238E27FC236}">
                <a16:creationId xmlns:a16="http://schemas.microsoft.com/office/drawing/2014/main" id="{A82F1201-3DA4-D74C-90B5-5DD5F74DFC3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8FEBF0D7-1EBE-BE4F-8936-30AB54565B24}"/>
              </a:ext>
            </a:extLst>
          </p:cNvPr>
          <p:cNvSpPr>
            <a:spLocks noGrp="1"/>
          </p:cNvSpPr>
          <p:nvPr>
            <p:ph type="sldNum" sz="quarter" idx="12"/>
          </p:nvPr>
        </p:nvSpPr>
        <p:spPr/>
        <p:txBody>
          <a:bodyPr/>
          <a:lstStyle/>
          <a:p>
            <a:fld id="{FFA9005E-4129-B943-B15A-FE61B3D7610C}" type="slidenum">
              <a:rPr lang="fr-FR" smtClean="0"/>
              <a:t>‹N°›</a:t>
            </a:fld>
            <a:endParaRPr lang="fr-FR"/>
          </a:p>
        </p:txBody>
      </p:sp>
    </p:spTree>
    <p:extLst>
      <p:ext uri="{BB962C8B-B14F-4D97-AF65-F5344CB8AC3E}">
        <p14:creationId xmlns:p14="http://schemas.microsoft.com/office/powerpoint/2010/main" val="1101081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EC97A14-9A18-884C-B419-C455B297DF32}"/>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2A66F0F-96FD-604C-804A-FD01CB553D69}"/>
              </a:ext>
            </a:extLst>
          </p:cNvPr>
          <p:cNvSpPr>
            <a:spLocks noGrp="1"/>
          </p:cNvSpPr>
          <p:nvPr>
            <p:ph type="dt" sz="half" idx="10"/>
          </p:nvPr>
        </p:nvSpPr>
        <p:spPr/>
        <p:txBody>
          <a:bodyPr/>
          <a:lstStyle/>
          <a:p>
            <a:fld id="{F4F72A23-E737-3C4A-BDA0-47ADD2AE6B74}" type="datetimeFigureOut">
              <a:rPr lang="fr-FR" smtClean="0"/>
              <a:t>12/10/2022</a:t>
            </a:fld>
            <a:endParaRPr lang="fr-FR"/>
          </a:p>
        </p:txBody>
      </p:sp>
      <p:sp>
        <p:nvSpPr>
          <p:cNvPr id="4" name="Espace réservé du pied de page 3">
            <a:extLst>
              <a:ext uri="{FF2B5EF4-FFF2-40B4-BE49-F238E27FC236}">
                <a16:creationId xmlns:a16="http://schemas.microsoft.com/office/drawing/2014/main" id="{BAF3DAB2-2A50-0B45-8619-210809F8D792}"/>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AADAE36D-A2A3-944A-A1D4-8308463C8573}"/>
              </a:ext>
            </a:extLst>
          </p:cNvPr>
          <p:cNvSpPr>
            <a:spLocks noGrp="1"/>
          </p:cNvSpPr>
          <p:nvPr>
            <p:ph type="sldNum" sz="quarter" idx="12"/>
          </p:nvPr>
        </p:nvSpPr>
        <p:spPr/>
        <p:txBody>
          <a:bodyPr/>
          <a:lstStyle/>
          <a:p>
            <a:fld id="{FFA9005E-4129-B943-B15A-FE61B3D7610C}" type="slidenum">
              <a:rPr lang="fr-FR" smtClean="0"/>
              <a:t>‹N°›</a:t>
            </a:fld>
            <a:endParaRPr lang="fr-FR"/>
          </a:p>
        </p:txBody>
      </p:sp>
    </p:spTree>
    <p:extLst>
      <p:ext uri="{BB962C8B-B14F-4D97-AF65-F5344CB8AC3E}">
        <p14:creationId xmlns:p14="http://schemas.microsoft.com/office/powerpoint/2010/main" val="3300986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3F03ED9-7CE0-B04E-BA34-B1A0E32FDE6D}"/>
              </a:ext>
            </a:extLst>
          </p:cNvPr>
          <p:cNvSpPr>
            <a:spLocks noGrp="1"/>
          </p:cNvSpPr>
          <p:nvPr>
            <p:ph type="dt" sz="half" idx="10"/>
          </p:nvPr>
        </p:nvSpPr>
        <p:spPr/>
        <p:txBody>
          <a:bodyPr/>
          <a:lstStyle/>
          <a:p>
            <a:fld id="{F4F72A23-E737-3C4A-BDA0-47ADD2AE6B74}" type="datetimeFigureOut">
              <a:rPr lang="fr-FR" smtClean="0"/>
              <a:t>12/10/2022</a:t>
            </a:fld>
            <a:endParaRPr lang="fr-FR"/>
          </a:p>
        </p:txBody>
      </p:sp>
      <p:sp>
        <p:nvSpPr>
          <p:cNvPr id="3" name="Espace réservé du pied de page 2">
            <a:extLst>
              <a:ext uri="{FF2B5EF4-FFF2-40B4-BE49-F238E27FC236}">
                <a16:creationId xmlns:a16="http://schemas.microsoft.com/office/drawing/2014/main" id="{ABC2847C-40F8-F84B-A398-50C8A95E934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40AC4F3A-0EFE-4F48-9081-16B47E4A0920}"/>
              </a:ext>
            </a:extLst>
          </p:cNvPr>
          <p:cNvSpPr>
            <a:spLocks noGrp="1"/>
          </p:cNvSpPr>
          <p:nvPr>
            <p:ph type="sldNum" sz="quarter" idx="12"/>
          </p:nvPr>
        </p:nvSpPr>
        <p:spPr/>
        <p:txBody>
          <a:bodyPr/>
          <a:lstStyle/>
          <a:p>
            <a:fld id="{FFA9005E-4129-B943-B15A-FE61B3D7610C}" type="slidenum">
              <a:rPr lang="fr-FR" smtClean="0"/>
              <a:t>‹N°›</a:t>
            </a:fld>
            <a:endParaRPr lang="fr-FR"/>
          </a:p>
        </p:txBody>
      </p:sp>
    </p:spTree>
    <p:extLst>
      <p:ext uri="{BB962C8B-B14F-4D97-AF65-F5344CB8AC3E}">
        <p14:creationId xmlns:p14="http://schemas.microsoft.com/office/powerpoint/2010/main" val="3078467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D18D2B-F7D3-744B-B10F-BEC486D154A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8D89BACE-8BA8-DB44-9EF8-DFB18D3DD7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F988AB7-BAB2-FB42-BBFA-7C403AC35B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9F95B61-9756-4442-9703-33B660E0F892}"/>
              </a:ext>
            </a:extLst>
          </p:cNvPr>
          <p:cNvSpPr>
            <a:spLocks noGrp="1"/>
          </p:cNvSpPr>
          <p:nvPr>
            <p:ph type="dt" sz="half" idx="10"/>
          </p:nvPr>
        </p:nvSpPr>
        <p:spPr/>
        <p:txBody>
          <a:bodyPr/>
          <a:lstStyle/>
          <a:p>
            <a:fld id="{F4F72A23-E737-3C4A-BDA0-47ADD2AE6B74}" type="datetimeFigureOut">
              <a:rPr lang="fr-FR" smtClean="0"/>
              <a:t>12/10/2022</a:t>
            </a:fld>
            <a:endParaRPr lang="fr-FR"/>
          </a:p>
        </p:txBody>
      </p:sp>
      <p:sp>
        <p:nvSpPr>
          <p:cNvPr id="6" name="Espace réservé du pied de page 5">
            <a:extLst>
              <a:ext uri="{FF2B5EF4-FFF2-40B4-BE49-F238E27FC236}">
                <a16:creationId xmlns:a16="http://schemas.microsoft.com/office/drawing/2014/main" id="{09877433-4141-C54C-AC9B-AE0DA3620EA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AA1141D-7B25-A848-8A0A-DE4851F9E15F}"/>
              </a:ext>
            </a:extLst>
          </p:cNvPr>
          <p:cNvSpPr>
            <a:spLocks noGrp="1"/>
          </p:cNvSpPr>
          <p:nvPr>
            <p:ph type="sldNum" sz="quarter" idx="12"/>
          </p:nvPr>
        </p:nvSpPr>
        <p:spPr/>
        <p:txBody>
          <a:bodyPr/>
          <a:lstStyle/>
          <a:p>
            <a:fld id="{FFA9005E-4129-B943-B15A-FE61B3D7610C}" type="slidenum">
              <a:rPr lang="fr-FR" smtClean="0"/>
              <a:t>‹N°›</a:t>
            </a:fld>
            <a:endParaRPr lang="fr-FR"/>
          </a:p>
        </p:txBody>
      </p:sp>
    </p:spTree>
    <p:extLst>
      <p:ext uri="{BB962C8B-B14F-4D97-AF65-F5344CB8AC3E}">
        <p14:creationId xmlns:p14="http://schemas.microsoft.com/office/powerpoint/2010/main" val="1647930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D31CCA-C4AE-5A43-ADA7-42B61CCA814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FC25F103-B6DE-6B41-AA13-43736D53AC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8BA0504E-5F76-B14D-B907-4DB94525DD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7054CBD5-1B88-C743-A34F-F10A5FD18E48}"/>
              </a:ext>
            </a:extLst>
          </p:cNvPr>
          <p:cNvSpPr>
            <a:spLocks noGrp="1"/>
          </p:cNvSpPr>
          <p:nvPr>
            <p:ph type="dt" sz="half" idx="10"/>
          </p:nvPr>
        </p:nvSpPr>
        <p:spPr/>
        <p:txBody>
          <a:bodyPr/>
          <a:lstStyle/>
          <a:p>
            <a:fld id="{F4F72A23-E737-3C4A-BDA0-47ADD2AE6B74}" type="datetimeFigureOut">
              <a:rPr lang="fr-FR" smtClean="0"/>
              <a:t>12/10/2022</a:t>
            </a:fld>
            <a:endParaRPr lang="fr-FR"/>
          </a:p>
        </p:txBody>
      </p:sp>
      <p:sp>
        <p:nvSpPr>
          <p:cNvPr id="6" name="Espace réservé du pied de page 5">
            <a:extLst>
              <a:ext uri="{FF2B5EF4-FFF2-40B4-BE49-F238E27FC236}">
                <a16:creationId xmlns:a16="http://schemas.microsoft.com/office/drawing/2014/main" id="{0F926878-E3A5-F14E-B2BB-DF20CC59C234}"/>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DB31157E-697B-DB42-A249-F0FB96685AF7}"/>
              </a:ext>
            </a:extLst>
          </p:cNvPr>
          <p:cNvSpPr>
            <a:spLocks noGrp="1"/>
          </p:cNvSpPr>
          <p:nvPr>
            <p:ph type="sldNum" sz="quarter" idx="12"/>
          </p:nvPr>
        </p:nvSpPr>
        <p:spPr/>
        <p:txBody>
          <a:bodyPr/>
          <a:lstStyle/>
          <a:p>
            <a:fld id="{FFA9005E-4129-B943-B15A-FE61B3D7610C}" type="slidenum">
              <a:rPr lang="fr-FR" smtClean="0"/>
              <a:t>‹N°›</a:t>
            </a:fld>
            <a:endParaRPr lang="fr-FR"/>
          </a:p>
        </p:txBody>
      </p:sp>
    </p:spTree>
    <p:extLst>
      <p:ext uri="{BB962C8B-B14F-4D97-AF65-F5344CB8AC3E}">
        <p14:creationId xmlns:p14="http://schemas.microsoft.com/office/powerpoint/2010/main" val="1260821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alpha val="38000"/>
          </a:schemeClr>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07E9A67F-C44F-174F-B52B-6700B45404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04E23A0A-07FB-6D40-894C-EBAF9ABE92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94971669-3D5B-FB47-976E-0A370D0F8E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F72A23-E737-3C4A-BDA0-47ADD2AE6B74}" type="datetimeFigureOut">
              <a:rPr lang="fr-FR" smtClean="0"/>
              <a:t>12/10/2022</a:t>
            </a:fld>
            <a:endParaRPr lang="fr-FR"/>
          </a:p>
        </p:txBody>
      </p:sp>
      <p:sp>
        <p:nvSpPr>
          <p:cNvPr id="5" name="Espace réservé du pied de page 4">
            <a:extLst>
              <a:ext uri="{FF2B5EF4-FFF2-40B4-BE49-F238E27FC236}">
                <a16:creationId xmlns:a16="http://schemas.microsoft.com/office/drawing/2014/main" id="{94CF24DA-E49C-2645-9488-984BD0D41E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09DB5A2-DF92-E942-82C6-74E2765E4B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A9005E-4129-B943-B15A-FE61B3D7610C}" type="slidenum">
              <a:rPr lang="fr-FR" smtClean="0"/>
              <a:t>‹N°›</a:t>
            </a:fld>
            <a:endParaRPr lang="fr-FR"/>
          </a:p>
        </p:txBody>
      </p:sp>
    </p:spTree>
    <p:extLst>
      <p:ext uri="{BB962C8B-B14F-4D97-AF65-F5344CB8AC3E}">
        <p14:creationId xmlns:p14="http://schemas.microsoft.com/office/powerpoint/2010/main" val="35249997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emf"/><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CAFC983-3432-5641-85C4-4E218D49F01F}"/>
              </a:ext>
            </a:extLst>
          </p:cNvPr>
          <p:cNvSpPr>
            <a:spLocks noGrp="1"/>
          </p:cNvSpPr>
          <p:nvPr>
            <p:ph type="title"/>
          </p:nvPr>
        </p:nvSpPr>
        <p:spPr>
          <a:xfrm>
            <a:off x="839788" y="457200"/>
            <a:ext cx="6459370" cy="1600200"/>
          </a:xfrm>
        </p:spPr>
        <p:txBody>
          <a:bodyPr>
            <a:normAutofit fontScale="90000"/>
          </a:bodyPr>
          <a:lstStyle/>
          <a:p>
            <a:r>
              <a:rPr lang="en-US" sz="3100"/>
              <a:t>Projet P4</a:t>
            </a:r>
            <a:br>
              <a:rPr lang="en-US" sz="1200"/>
            </a:br>
            <a:r>
              <a:rPr lang="fr-FR" sz="4400" b="1"/>
              <a:t>Anticipez les besoins en consommation de bâtiments</a:t>
            </a:r>
            <a:endParaRPr lang="fr-FR" sz="4400" dirty="0"/>
          </a:p>
        </p:txBody>
      </p:sp>
      <p:pic>
        <p:nvPicPr>
          <p:cNvPr id="8" name="Espace réservé du contenu 7">
            <a:extLst>
              <a:ext uri="{FF2B5EF4-FFF2-40B4-BE49-F238E27FC236}">
                <a16:creationId xmlns:a16="http://schemas.microsoft.com/office/drawing/2014/main" id="{BB6BDC4C-CE0B-D140-9C50-B391A9FDAA56}"/>
              </a:ext>
            </a:extLst>
          </p:cNvPr>
          <p:cNvPicPr>
            <a:picLocks noGrp="1" noChangeAspect="1"/>
          </p:cNvPicPr>
          <p:nvPr>
            <p:ph idx="1"/>
          </p:nvPr>
        </p:nvPicPr>
        <p:blipFill>
          <a:blip r:embed="rId2">
            <a:alphaModFix amt="70000"/>
          </a:blip>
          <a:stretch>
            <a:fillRect/>
          </a:stretch>
        </p:blipFill>
        <p:spPr>
          <a:xfrm>
            <a:off x="7154779" y="306148"/>
            <a:ext cx="4615565" cy="6245704"/>
          </a:xfrm>
        </p:spPr>
      </p:pic>
      <p:sp>
        <p:nvSpPr>
          <p:cNvPr id="6" name="Espace réservé du texte 5">
            <a:extLst>
              <a:ext uri="{FF2B5EF4-FFF2-40B4-BE49-F238E27FC236}">
                <a16:creationId xmlns:a16="http://schemas.microsoft.com/office/drawing/2014/main" id="{8EEE6DA7-947F-B741-8A76-D9DE83106A2D}"/>
              </a:ext>
            </a:extLst>
          </p:cNvPr>
          <p:cNvSpPr>
            <a:spLocks noGrp="1"/>
          </p:cNvSpPr>
          <p:nvPr>
            <p:ph type="body" sz="half" idx="2"/>
          </p:nvPr>
        </p:nvSpPr>
        <p:spPr>
          <a:xfrm>
            <a:off x="839788" y="2057400"/>
            <a:ext cx="3932237" cy="3811588"/>
          </a:xfrm>
        </p:spPr>
        <p:txBody>
          <a:bodyPr/>
          <a:lstStyle/>
          <a:p>
            <a:endParaRPr lang="fr-FR"/>
          </a:p>
          <a:p>
            <a:endParaRPr lang="fr-FR"/>
          </a:p>
          <a:p>
            <a:endParaRPr lang="fr-FR"/>
          </a:p>
          <a:p>
            <a:endParaRPr lang="fr-FR"/>
          </a:p>
          <a:p>
            <a:endParaRPr lang="fr-FR"/>
          </a:p>
          <a:p>
            <a:endParaRPr lang="fr-FR"/>
          </a:p>
          <a:p>
            <a:endParaRPr lang="fr-FR"/>
          </a:p>
          <a:p>
            <a:endParaRPr lang="fr-FR"/>
          </a:p>
          <a:p>
            <a:endParaRPr lang="fr-FR"/>
          </a:p>
          <a:p>
            <a:endParaRPr lang="fr-FR"/>
          </a:p>
          <a:p>
            <a:r>
              <a:rPr lang="fr-FR"/>
              <a:t>Aleth ANDRÉ</a:t>
            </a:r>
            <a:endParaRPr lang="fr-FR" dirty="0"/>
          </a:p>
        </p:txBody>
      </p:sp>
    </p:spTree>
    <p:extLst>
      <p:ext uri="{BB962C8B-B14F-4D97-AF65-F5344CB8AC3E}">
        <p14:creationId xmlns:p14="http://schemas.microsoft.com/office/powerpoint/2010/main" val="33860892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5021657-C9F2-7141-8DA9-FB469977736D}"/>
              </a:ext>
            </a:extLst>
          </p:cNvPr>
          <p:cNvSpPr>
            <a:spLocks noGrp="1"/>
          </p:cNvSpPr>
          <p:nvPr>
            <p:ph type="title"/>
          </p:nvPr>
        </p:nvSpPr>
        <p:spPr>
          <a:xfrm>
            <a:off x="838200" y="365126"/>
            <a:ext cx="10515600" cy="581932"/>
          </a:xfrm>
        </p:spPr>
        <p:txBody>
          <a:bodyPr>
            <a:noAutofit/>
          </a:bodyPr>
          <a:lstStyle/>
          <a:p>
            <a:pPr algn="ctr"/>
            <a:r>
              <a:rPr lang="fr-FR" sz="3600" b="1" dirty="0"/>
              <a:t>Ridge</a:t>
            </a:r>
          </a:p>
        </p:txBody>
      </p:sp>
      <p:sp>
        <p:nvSpPr>
          <p:cNvPr id="6" name="Espace réservé du contenu 5">
            <a:extLst>
              <a:ext uri="{FF2B5EF4-FFF2-40B4-BE49-F238E27FC236}">
                <a16:creationId xmlns:a16="http://schemas.microsoft.com/office/drawing/2014/main" id="{1C380113-8232-EA4E-9666-F8BA7FB47F1D}"/>
              </a:ext>
            </a:extLst>
          </p:cNvPr>
          <p:cNvSpPr>
            <a:spLocks noGrp="1"/>
          </p:cNvSpPr>
          <p:nvPr>
            <p:ph sz="half" idx="1"/>
          </p:nvPr>
        </p:nvSpPr>
        <p:spPr>
          <a:xfrm>
            <a:off x="838200" y="947058"/>
            <a:ext cx="5181600" cy="5405616"/>
          </a:xfrm>
        </p:spPr>
        <p:txBody>
          <a:bodyPr>
            <a:normAutofit/>
          </a:bodyPr>
          <a:lstStyle/>
          <a:p>
            <a:r>
              <a:rPr lang="fr-FR" sz="2000" dirty="0" err="1"/>
              <a:t>Gridsearch</a:t>
            </a:r>
            <a:r>
              <a:rPr lang="fr-FR" sz="2000" dirty="0"/>
              <a:t> avec une validation croisée pour déterminer le meilleur paramètre de régularisation :</a:t>
            </a:r>
          </a:p>
          <a:p>
            <a:pPr marL="914400" lvl="2" indent="0">
              <a:buNone/>
            </a:pPr>
            <a:r>
              <a:rPr lang="fr-FR" sz="1800" dirty="0"/>
              <a:t>alpha = 0.41</a:t>
            </a:r>
          </a:p>
          <a:p>
            <a:r>
              <a:rPr lang="fr-FR" sz="2000" dirty="0"/>
              <a:t>Tracé du score en fonction de l’</a:t>
            </a:r>
            <a:r>
              <a:rPr lang="fr-FR" sz="2000" dirty="0" err="1"/>
              <a:t>hyperparamètre</a:t>
            </a:r>
            <a:r>
              <a:rPr lang="fr-FR" sz="2000" dirty="0"/>
              <a:t> testé :</a:t>
            </a:r>
          </a:p>
          <a:p>
            <a:pPr lvl="1"/>
            <a:r>
              <a:rPr lang="fr-FR" sz="1600" dirty="0"/>
              <a:t>meilleure moyenne pour r2 = 0.734</a:t>
            </a:r>
          </a:p>
          <a:p>
            <a:r>
              <a:rPr lang="fr-FR" sz="2000" dirty="0"/>
              <a:t>Fit time = 0.0111 s</a:t>
            </a:r>
          </a:p>
        </p:txBody>
      </p:sp>
      <p:sp>
        <p:nvSpPr>
          <p:cNvPr id="7" name="Espace réservé du contenu 6">
            <a:extLst>
              <a:ext uri="{FF2B5EF4-FFF2-40B4-BE49-F238E27FC236}">
                <a16:creationId xmlns:a16="http://schemas.microsoft.com/office/drawing/2014/main" id="{439CBB45-919B-F347-80AA-B737BD1F6864}"/>
              </a:ext>
            </a:extLst>
          </p:cNvPr>
          <p:cNvSpPr>
            <a:spLocks noGrp="1"/>
          </p:cNvSpPr>
          <p:nvPr>
            <p:ph sz="half" idx="2"/>
          </p:nvPr>
        </p:nvSpPr>
        <p:spPr>
          <a:xfrm>
            <a:off x="6172200" y="947058"/>
            <a:ext cx="5181600" cy="5229905"/>
          </a:xfrm>
        </p:spPr>
        <p:txBody>
          <a:bodyPr/>
          <a:lstStyle/>
          <a:p>
            <a:r>
              <a:rPr lang="fr-FR" sz="2000" dirty="0"/>
              <a:t>Tracé des coefficients en fonction de l’</a:t>
            </a:r>
            <a:r>
              <a:rPr lang="fr-FR" sz="2000" dirty="0" err="1"/>
              <a:t>hyperparamètre</a:t>
            </a:r>
            <a:endParaRPr lang="fr-FR" sz="2000" dirty="0"/>
          </a:p>
          <a:p>
            <a:endParaRPr lang="fr-FR" sz="2000" dirty="0"/>
          </a:p>
          <a:p>
            <a:pPr marL="0" indent="0">
              <a:buNone/>
            </a:pPr>
            <a:endParaRPr lang="fr-FR" sz="2000" dirty="0"/>
          </a:p>
          <a:p>
            <a:endParaRPr lang="fr-FR" dirty="0"/>
          </a:p>
        </p:txBody>
      </p:sp>
      <p:pic>
        <p:nvPicPr>
          <p:cNvPr id="13" name="Image 12">
            <a:extLst>
              <a:ext uri="{FF2B5EF4-FFF2-40B4-BE49-F238E27FC236}">
                <a16:creationId xmlns:a16="http://schemas.microsoft.com/office/drawing/2014/main" id="{BE1F7755-B88B-0C44-8538-2454152A77A5}"/>
              </a:ext>
            </a:extLst>
          </p:cNvPr>
          <p:cNvPicPr>
            <a:picLocks noChangeAspect="1"/>
          </p:cNvPicPr>
          <p:nvPr/>
        </p:nvPicPr>
        <p:blipFill>
          <a:blip r:embed="rId2"/>
          <a:stretch>
            <a:fillRect/>
          </a:stretch>
        </p:blipFill>
        <p:spPr>
          <a:xfrm>
            <a:off x="1240972" y="3649866"/>
            <a:ext cx="4120242" cy="2575151"/>
          </a:xfrm>
          <a:prstGeom prst="rect">
            <a:avLst/>
          </a:prstGeom>
        </p:spPr>
      </p:pic>
      <p:pic>
        <p:nvPicPr>
          <p:cNvPr id="17" name="Image 16">
            <a:extLst>
              <a:ext uri="{FF2B5EF4-FFF2-40B4-BE49-F238E27FC236}">
                <a16:creationId xmlns:a16="http://schemas.microsoft.com/office/drawing/2014/main" id="{62D9A071-2CC7-1E41-96AA-D7DB47E44C5A}"/>
              </a:ext>
            </a:extLst>
          </p:cNvPr>
          <p:cNvPicPr>
            <a:picLocks noChangeAspect="1"/>
          </p:cNvPicPr>
          <p:nvPr/>
        </p:nvPicPr>
        <p:blipFill rotWithShape="1">
          <a:blip r:embed="rId3"/>
          <a:srcRect l="7567" t="5324" r="7354" b="5324"/>
          <a:stretch/>
        </p:blipFill>
        <p:spPr>
          <a:xfrm>
            <a:off x="5763986" y="1866961"/>
            <a:ext cx="6155872" cy="4310002"/>
          </a:xfrm>
          <a:prstGeom prst="rect">
            <a:avLst/>
          </a:prstGeom>
        </p:spPr>
      </p:pic>
    </p:spTree>
    <p:extLst>
      <p:ext uri="{BB962C8B-B14F-4D97-AF65-F5344CB8AC3E}">
        <p14:creationId xmlns:p14="http://schemas.microsoft.com/office/powerpoint/2010/main" val="29452405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25021657-C9F2-7141-8DA9-FB469977736D}"/>
              </a:ext>
            </a:extLst>
          </p:cNvPr>
          <p:cNvSpPr>
            <a:spLocks noGrp="1"/>
          </p:cNvSpPr>
          <p:nvPr>
            <p:ph type="title"/>
          </p:nvPr>
        </p:nvSpPr>
        <p:spPr>
          <a:xfrm>
            <a:off x="838200" y="365126"/>
            <a:ext cx="10515600" cy="581932"/>
          </a:xfrm>
        </p:spPr>
        <p:txBody>
          <a:bodyPr>
            <a:noAutofit/>
          </a:bodyPr>
          <a:lstStyle/>
          <a:p>
            <a:pPr algn="ctr"/>
            <a:r>
              <a:rPr lang="fr-FR" sz="3600" b="1" dirty="0"/>
              <a:t>Lasso</a:t>
            </a:r>
          </a:p>
        </p:txBody>
      </p:sp>
      <p:sp>
        <p:nvSpPr>
          <p:cNvPr id="6" name="Espace réservé du contenu 5">
            <a:extLst>
              <a:ext uri="{FF2B5EF4-FFF2-40B4-BE49-F238E27FC236}">
                <a16:creationId xmlns:a16="http://schemas.microsoft.com/office/drawing/2014/main" id="{1C380113-8232-EA4E-9666-F8BA7FB47F1D}"/>
              </a:ext>
            </a:extLst>
          </p:cNvPr>
          <p:cNvSpPr>
            <a:spLocks noGrp="1"/>
          </p:cNvSpPr>
          <p:nvPr>
            <p:ph sz="half" idx="1"/>
          </p:nvPr>
        </p:nvSpPr>
        <p:spPr>
          <a:xfrm>
            <a:off x="838200" y="947058"/>
            <a:ext cx="5181600" cy="5545816"/>
          </a:xfrm>
        </p:spPr>
        <p:txBody>
          <a:bodyPr>
            <a:normAutofit/>
          </a:bodyPr>
          <a:lstStyle/>
          <a:p>
            <a:r>
              <a:rPr lang="fr-FR" sz="2000" dirty="0" err="1"/>
              <a:t>Gridsearch</a:t>
            </a:r>
            <a:r>
              <a:rPr lang="fr-FR" sz="2000" dirty="0"/>
              <a:t> avec une validation croisée pour déterminer le meilleur paramètre de régularisation :</a:t>
            </a:r>
          </a:p>
          <a:p>
            <a:pPr marL="914400" lvl="2" indent="0">
              <a:buNone/>
            </a:pPr>
            <a:r>
              <a:rPr lang="fr-FR" sz="1800" dirty="0"/>
              <a:t>alpha = 0.001</a:t>
            </a:r>
          </a:p>
          <a:p>
            <a:r>
              <a:rPr lang="fr-FR" sz="2000" dirty="0"/>
              <a:t>Tracé du score en fonction de l’</a:t>
            </a:r>
            <a:r>
              <a:rPr lang="fr-FR" sz="2000" dirty="0" err="1"/>
              <a:t>hyperparamètre</a:t>
            </a:r>
            <a:r>
              <a:rPr lang="fr-FR" sz="2000" dirty="0"/>
              <a:t> testé :</a:t>
            </a:r>
          </a:p>
          <a:p>
            <a:pPr marL="457200" lvl="1" indent="0">
              <a:buNone/>
            </a:pPr>
            <a:r>
              <a:rPr lang="fr-FR" sz="1600" dirty="0"/>
              <a:t>	</a:t>
            </a:r>
            <a:r>
              <a:rPr lang="fr-FR" sz="1800" dirty="0"/>
              <a:t>meilleure moyenne pour r2 = 0.736</a:t>
            </a:r>
          </a:p>
          <a:p>
            <a:r>
              <a:rPr lang="fr-FR" sz="2000" dirty="0"/>
              <a:t>Fit time = 0.0132 s</a:t>
            </a:r>
          </a:p>
          <a:p>
            <a:pPr marL="914400" lvl="2" indent="0">
              <a:buNone/>
            </a:pPr>
            <a:endParaRPr lang="fr-FR" sz="1800" dirty="0"/>
          </a:p>
        </p:txBody>
      </p:sp>
      <p:sp>
        <p:nvSpPr>
          <p:cNvPr id="7" name="Espace réservé du contenu 6">
            <a:extLst>
              <a:ext uri="{FF2B5EF4-FFF2-40B4-BE49-F238E27FC236}">
                <a16:creationId xmlns:a16="http://schemas.microsoft.com/office/drawing/2014/main" id="{439CBB45-919B-F347-80AA-B737BD1F6864}"/>
              </a:ext>
            </a:extLst>
          </p:cNvPr>
          <p:cNvSpPr>
            <a:spLocks noGrp="1"/>
          </p:cNvSpPr>
          <p:nvPr>
            <p:ph sz="half" idx="2"/>
          </p:nvPr>
        </p:nvSpPr>
        <p:spPr>
          <a:xfrm>
            <a:off x="6172200" y="947058"/>
            <a:ext cx="5181600" cy="5229905"/>
          </a:xfrm>
        </p:spPr>
        <p:txBody>
          <a:bodyPr/>
          <a:lstStyle/>
          <a:p>
            <a:r>
              <a:rPr lang="fr-FR" sz="2000" dirty="0"/>
              <a:t>Tracé des coefficients en fonction de l’</a:t>
            </a:r>
            <a:r>
              <a:rPr lang="fr-FR" sz="2000" dirty="0" err="1"/>
              <a:t>hyperparamètre</a:t>
            </a:r>
            <a:endParaRPr lang="fr-FR" sz="2000" dirty="0"/>
          </a:p>
          <a:p>
            <a:endParaRPr lang="fr-FR" sz="2000" dirty="0"/>
          </a:p>
          <a:p>
            <a:pPr marL="0" indent="0">
              <a:buNone/>
            </a:pPr>
            <a:endParaRPr lang="fr-FR" sz="2000" dirty="0"/>
          </a:p>
          <a:p>
            <a:endParaRPr lang="fr-FR" dirty="0"/>
          </a:p>
        </p:txBody>
      </p:sp>
      <p:pic>
        <p:nvPicPr>
          <p:cNvPr id="3" name="Image 2">
            <a:extLst>
              <a:ext uri="{FF2B5EF4-FFF2-40B4-BE49-F238E27FC236}">
                <a16:creationId xmlns:a16="http://schemas.microsoft.com/office/drawing/2014/main" id="{0BBBAF28-416A-B24D-BB5B-02AE38CA4AC5}"/>
              </a:ext>
            </a:extLst>
          </p:cNvPr>
          <p:cNvPicPr>
            <a:picLocks noChangeAspect="1"/>
          </p:cNvPicPr>
          <p:nvPr/>
        </p:nvPicPr>
        <p:blipFill>
          <a:blip r:embed="rId2"/>
          <a:stretch>
            <a:fillRect/>
          </a:stretch>
        </p:blipFill>
        <p:spPr>
          <a:xfrm>
            <a:off x="1068979" y="3562010"/>
            <a:ext cx="4493621" cy="2808513"/>
          </a:xfrm>
          <a:prstGeom prst="rect">
            <a:avLst/>
          </a:prstGeom>
        </p:spPr>
      </p:pic>
      <p:pic>
        <p:nvPicPr>
          <p:cNvPr id="8" name="Image 7">
            <a:extLst>
              <a:ext uri="{FF2B5EF4-FFF2-40B4-BE49-F238E27FC236}">
                <a16:creationId xmlns:a16="http://schemas.microsoft.com/office/drawing/2014/main" id="{21C62C5E-0A0A-744B-9B0C-368333EF411A}"/>
              </a:ext>
            </a:extLst>
          </p:cNvPr>
          <p:cNvPicPr>
            <a:picLocks noChangeAspect="1"/>
          </p:cNvPicPr>
          <p:nvPr/>
        </p:nvPicPr>
        <p:blipFill rotWithShape="1">
          <a:blip r:embed="rId3"/>
          <a:srcRect l="8519" t="5324" r="6720" b="3571"/>
          <a:stretch/>
        </p:blipFill>
        <p:spPr>
          <a:xfrm>
            <a:off x="6019800" y="1782671"/>
            <a:ext cx="5943600" cy="4258899"/>
          </a:xfrm>
          <a:prstGeom prst="rect">
            <a:avLst/>
          </a:prstGeom>
        </p:spPr>
      </p:pic>
    </p:spTree>
    <p:extLst>
      <p:ext uri="{BB962C8B-B14F-4D97-AF65-F5344CB8AC3E}">
        <p14:creationId xmlns:p14="http://schemas.microsoft.com/office/powerpoint/2010/main" val="11910894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a:extLst>
              <a:ext uri="{FF2B5EF4-FFF2-40B4-BE49-F238E27FC236}">
                <a16:creationId xmlns:a16="http://schemas.microsoft.com/office/drawing/2014/main" id="{2F93A2DD-7BC3-1A4E-9AC5-7837F73AF717}"/>
              </a:ext>
            </a:extLst>
          </p:cNvPr>
          <p:cNvSpPr>
            <a:spLocks noGrp="1"/>
          </p:cNvSpPr>
          <p:nvPr>
            <p:ph sz="half" idx="1"/>
          </p:nvPr>
        </p:nvSpPr>
        <p:spPr>
          <a:xfrm>
            <a:off x="489857" y="1159329"/>
            <a:ext cx="5529943" cy="5017634"/>
          </a:xfrm>
        </p:spPr>
        <p:txBody>
          <a:bodyPr/>
          <a:lstStyle/>
          <a:p>
            <a:r>
              <a:rPr lang="fr-FR" sz="2000" dirty="0" err="1"/>
              <a:t>Gridsearch</a:t>
            </a:r>
            <a:r>
              <a:rPr lang="fr-FR" sz="2000" dirty="0"/>
              <a:t> avec une validation croisée pour déterminer les meilleurs </a:t>
            </a:r>
            <a:r>
              <a:rPr lang="fr-FR" sz="2000" dirty="0" err="1"/>
              <a:t>hypermaramètres</a:t>
            </a:r>
            <a:endParaRPr lang="fr-FR" sz="2000" dirty="0"/>
          </a:p>
          <a:p>
            <a:r>
              <a:rPr lang="fr-FR" sz="2000" dirty="0"/>
              <a:t>Meilleure moyenne pour r2 score = 0.716</a:t>
            </a:r>
          </a:p>
          <a:p>
            <a:r>
              <a:rPr lang="fr-FR" sz="2000" dirty="0"/>
              <a:t>Fit time = 3.133 s</a:t>
            </a:r>
          </a:p>
          <a:p>
            <a:pPr lvl="2"/>
            <a:endParaRPr lang="fr-FR" dirty="0"/>
          </a:p>
        </p:txBody>
      </p:sp>
      <p:pic>
        <p:nvPicPr>
          <p:cNvPr id="8" name="Espace réservé du contenu 7">
            <a:extLst>
              <a:ext uri="{FF2B5EF4-FFF2-40B4-BE49-F238E27FC236}">
                <a16:creationId xmlns:a16="http://schemas.microsoft.com/office/drawing/2014/main" id="{E59B41E0-70A1-6943-A51F-CFB10E8F7A08}"/>
              </a:ext>
            </a:extLst>
          </p:cNvPr>
          <p:cNvPicPr>
            <a:picLocks noGrp="1" noChangeAspect="1"/>
          </p:cNvPicPr>
          <p:nvPr>
            <p:ph sz="half" idx="2"/>
          </p:nvPr>
        </p:nvPicPr>
        <p:blipFill rotWithShape="1">
          <a:blip r:embed="rId2"/>
          <a:srcRect l="6596" t="7572" r="8275" b="4836"/>
          <a:stretch/>
        </p:blipFill>
        <p:spPr>
          <a:xfrm>
            <a:off x="183250" y="3243392"/>
            <a:ext cx="5836550" cy="3002663"/>
          </a:xfrm>
        </p:spPr>
      </p:pic>
      <p:sp>
        <p:nvSpPr>
          <p:cNvPr id="3" name="Espace réservé du texte 2">
            <a:extLst>
              <a:ext uri="{FF2B5EF4-FFF2-40B4-BE49-F238E27FC236}">
                <a16:creationId xmlns:a16="http://schemas.microsoft.com/office/drawing/2014/main" id="{9E19488E-FB00-7E40-AFE3-CC640D6FE19B}"/>
              </a:ext>
            </a:extLst>
          </p:cNvPr>
          <p:cNvSpPr>
            <a:spLocks noGrp="1"/>
          </p:cNvSpPr>
          <p:nvPr>
            <p:ph type="body" idx="4294967295"/>
          </p:nvPr>
        </p:nvSpPr>
        <p:spPr>
          <a:xfrm>
            <a:off x="489857" y="359229"/>
            <a:ext cx="5529943" cy="587828"/>
          </a:xfrm>
        </p:spPr>
        <p:txBody>
          <a:bodyPr>
            <a:noAutofit/>
          </a:bodyPr>
          <a:lstStyle/>
          <a:p>
            <a:pPr marL="0" indent="0" algn="ctr">
              <a:spcBef>
                <a:spcPct val="0"/>
              </a:spcBef>
              <a:buNone/>
            </a:pPr>
            <a:r>
              <a:rPr lang="fr-FR" sz="3600" b="1" dirty="0" err="1">
                <a:latin typeface="+mj-lt"/>
                <a:ea typeface="+mj-ea"/>
                <a:cs typeface="+mj-cs"/>
              </a:rPr>
              <a:t>Random</a:t>
            </a:r>
            <a:r>
              <a:rPr lang="fr-FR" sz="4000" b="1" dirty="0">
                <a:latin typeface="+mj-lt"/>
                <a:ea typeface="+mj-ea"/>
                <a:cs typeface="+mj-cs"/>
              </a:rPr>
              <a:t> </a:t>
            </a:r>
            <a:r>
              <a:rPr lang="fr-FR" sz="3600" b="1" dirty="0">
                <a:latin typeface="+mj-lt"/>
                <a:ea typeface="+mj-ea"/>
                <a:cs typeface="+mj-cs"/>
              </a:rPr>
              <a:t>Forest</a:t>
            </a:r>
            <a:r>
              <a:rPr lang="fr-FR" sz="4000" b="1" dirty="0">
                <a:latin typeface="+mj-lt"/>
                <a:ea typeface="+mj-ea"/>
                <a:cs typeface="+mj-cs"/>
              </a:rPr>
              <a:t> </a:t>
            </a:r>
            <a:r>
              <a:rPr lang="fr-FR" sz="3600" b="1" dirty="0" err="1">
                <a:latin typeface="+mj-lt"/>
                <a:ea typeface="+mj-ea"/>
                <a:cs typeface="+mj-cs"/>
              </a:rPr>
              <a:t>Regressor</a:t>
            </a:r>
            <a:endParaRPr lang="fr-FR" sz="3600" b="1" dirty="0">
              <a:latin typeface="+mj-lt"/>
              <a:ea typeface="+mj-ea"/>
              <a:cs typeface="+mj-cs"/>
            </a:endParaRPr>
          </a:p>
        </p:txBody>
      </p:sp>
      <p:sp>
        <p:nvSpPr>
          <p:cNvPr id="5" name="Espace réservé du texte 4">
            <a:extLst>
              <a:ext uri="{FF2B5EF4-FFF2-40B4-BE49-F238E27FC236}">
                <a16:creationId xmlns:a16="http://schemas.microsoft.com/office/drawing/2014/main" id="{E5A55B91-2E27-AE48-AC76-A2F9CC1F4F63}"/>
              </a:ext>
            </a:extLst>
          </p:cNvPr>
          <p:cNvSpPr>
            <a:spLocks noGrp="1"/>
          </p:cNvSpPr>
          <p:nvPr>
            <p:ph type="body" sz="quarter" idx="4294967295"/>
          </p:nvPr>
        </p:nvSpPr>
        <p:spPr>
          <a:xfrm>
            <a:off x="6662059" y="359229"/>
            <a:ext cx="5181600" cy="6030004"/>
          </a:xfrm>
        </p:spPr>
        <p:txBody>
          <a:bodyPr>
            <a:normAutofit/>
          </a:bodyPr>
          <a:lstStyle/>
          <a:p>
            <a:pPr marL="0" indent="0">
              <a:buNone/>
            </a:pPr>
            <a:r>
              <a:rPr lang="fr-FR" sz="3600" b="1" dirty="0" err="1">
                <a:latin typeface="+mj-lt"/>
                <a:ea typeface="+mj-ea"/>
                <a:cs typeface="+mj-cs"/>
              </a:rPr>
              <a:t>XGBoost</a:t>
            </a:r>
            <a:endParaRPr lang="fr-FR" sz="3600" b="1" dirty="0">
              <a:latin typeface="+mj-lt"/>
              <a:ea typeface="+mj-ea"/>
              <a:cs typeface="+mj-cs"/>
            </a:endParaRPr>
          </a:p>
          <a:p>
            <a:pPr marL="0" indent="0">
              <a:buNone/>
            </a:pPr>
            <a:endParaRPr lang="fr-FR" sz="800" b="1" dirty="0">
              <a:latin typeface="+mj-lt"/>
              <a:ea typeface="+mj-ea"/>
              <a:cs typeface="+mj-cs"/>
            </a:endParaRPr>
          </a:p>
          <a:p>
            <a:r>
              <a:rPr lang="fr-FR" sz="2000" dirty="0" err="1"/>
              <a:t>Gridsearch</a:t>
            </a:r>
            <a:r>
              <a:rPr lang="fr-FR" sz="2000" dirty="0"/>
              <a:t> avec une validation croisée pour déterminer les meilleurs </a:t>
            </a:r>
            <a:r>
              <a:rPr lang="fr-FR" sz="2000" dirty="0" err="1"/>
              <a:t>hypermaramètres</a:t>
            </a:r>
            <a:endParaRPr lang="fr-FR" sz="2000" dirty="0"/>
          </a:p>
          <a:p>
            <a:r>
              <a:rPr lang="fr-FR" sz="2000" dirty="0"/>
              <a:t>Meilleure moyenne pour r2 score = 0.745</a:t>
            </a:r>
          </a:p>
          <a:p>
            <a:r>
              <a:rPr lang="fr-FR" sz="2000" dirty="0"/>
              <a:t>Fit time = 0.2556 s</a:t>
            </a:r>
            <a:endParaRPr lang="fr-FR" sz="2000" b="1" dirty="0">
              <a:latin typeface="+mj-lt"/>
              <a:ea typeface="+mj-ea"/>
              <a:cs typeface="+mj-cs"/>
            </a:endParaRPr>
          </a:p>
          <a:p>
            <a:pPr marL="0" indent="0">
              <a:buNone/>
            </a:pPr>
            <a:endParaRPr lang="fr-FR" sz="2000" b="1" dirty="0">
              <a:latin typeface="+mj-lt"/>
              <a:ea typeface="+mj-ea"/>
              <a:cs typeface="+mj-cs"/>
            </a:endParaRPr>
          </a:p>
        </p:txBody>
      </p:sp>
      <p:pic>
        <p:nvPicPr>
          <p:cNvPr id="18" name="Image 17">
            <a:extLst>
              <a:ext uri="{FF2B5EF4-FFF2-40B4-BE49-F238E27FC236}">
                <a16:creationId xmlns:a16="http://schemas.microsoft.com/office/drawing/2014/main" id="{BABAF085-58E1-F84E-A280-9C2B872A82D6}"/>
              </a:ext>
            </a:extLst>
          </p:cNvPr>
          <p:cNvPicPr>
            <a:picLocks noChangeAspect="1"/>
          </p:cNvPicPr>
          <p:nvPr/>
        </p:nvPicPr>
        <p:blipFill rotWithShape="1">
          <a:blip r:embed="rId3"/>
          <a:srcRect l="8839" t="7143" r="7857" b="4922"/>
          <a:stretch/>
        </p:blipFill>
        <p:spPr>
          <a:xfrm>
            <a:off x="6408351" y="3243392"/>
            <a:ext cx="5689015" cy="3002663"/>
          </a:xfrm>
          <a:prstGeom prst="rect">
            <a:avLst/>
          </a:prstGeom>
        </p:spPr>
      </p:pic>
    </p:spTree>
    <p:extLst>
      <p:ext uri="{BB962C8B-B14F-4D97-AF65-F5344CB8AC3E}">
        <p14:creationId xmlns:p14="http://schemas.microsoft.com/office/powerpoint/2010/main" val="188757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A65462-02C8-A54D-B71B-F2FC7D5C6B6E}"/>
              </a:ext>
            </a:extLst>
          </p:cNvPr>
          <p:cNvSpPr>
            <a:spLocks noGrp="1"/>
          </p:cNvSpPr>
          <p:nvPr>
            <p:ph type="title"/>
          </p:nvPr>
        </p:nvSpPr>
        <p:spPr>
          <a:xfrm>
            <a:off x="429021" y="365126"/>
            <a:ext cx="10924779" cy="677612"/>
          </a:xfrm>
        </p:spPr>
        <p:txBody>
          <a:bodyPr>
            <a:normAutofit/>
          </a:bodyPr>
          <a:lstStyle/>
          <a:p>
            <a:r>
              <a:rPr lang="fr-FR" sz="3600" b="1" dirty="0" err="1"/>
              <a:t>Recursive</a:t>
            </a:r>
            <a:r>
              <a:rPr lang="fr-FR" sz="3600" b="1" dirty="0"/>
              <a:t> </a:t>
            </a:r>
            <a:r>
              <a:rPr lang="fr-FR" sz="3600" b="1" dirty="0" err="1"/>
              <a:t>Feature</a:t>
            </a:r>
            <a:r>
              <a:rPr lang="fr-FR" sz="3600" b="1" dirty="0"/>
              <a:t> Elimination</a:t>
            </a:r>
          </a:p>
        </p:txBody>
      </p:sp>
      <p:sp>
        <p:nvSpPr>
          <p:cNvPr id="3" name="Espace réservé du contenu 2">
            <a:extLst>
              <a:ext uri="{FF2B5EF4-FFF2-40B4-BE49-F238E27FC236}">
                <a16:creationId xmlns:a16="http://schemas.microsoft.com/office/drawing/2014/main" id="{62EE903D-FDF3-A742-B0DA-753C0A10AC4F}"/>
              </a:ext>
            </a:extLst>
          </p:cNvPr>
          <p:cNvSpPr>
            <a:spLocks noGrp="1"/>
          </p:cNvSpPr>
          <p:nvPr>
            <p:ph sz="half" idx="1"/>
          </p:nvPr>
        </p:nvSpPr>
        <p:spPr>
          <a:xfrm>
            <a:off x="288759" y="1042738"/>
            <a:ext cx="5731042" cy="5450136"/>
          </a:xfrm>
        </p:spPr>
        <p:txBody>
          <a:bodyPr>
            <a:normAutofit/>
          </a:bodyPr>
          <a:lstStyle/>
          <a:p>
            <a:r>
              <a:rPr lang="fr-FR" sz="2000" dirty="0"/>
              <a:t>On décide tout d’abord du nombre de </a:t>
            </a:r>
            <a:r>
              <a:rPr lang="fr-FR" sz="2000" dirty="0" err="1"/>
              <a:t>features</a:t>
            </a:r>
            <a:r>
              <a:rPr lang="fr-FR" sz="2000" dirty="0"/>
              <a:t> à conserver en utilisant RFECV</a:t>
            </a:r>
          </a:p>
          <a:p>
            <a:endParaRPr lang="fr-FR" sz="2000" dirty="0"/>
          </a:p>
          <a:p>
            <a:endParaRPr lang="fr-FR" sz="2000" dirty="0"/>
          </a:p>
          <a:p>
            <a:endParaRPr lang="fr-FR" sz="2000" dirty="0"/>
          </a:p>
          <a:p>
            <a:endParaRPr lang="fr-FR" sz="2000" dirty="0"/>
          </a:p>
          <a:p>
            <a:endParaRPr lang="fr-FR" sz="2000" dirty="0"/>
          </a:p>
          <a:p>
            <a:endParaRPr lang="fr-FR" sz="2000" dirty="0"/>
          </a:p>
          <a:p>
            <a:endParaRPr lang="fr-FR" sz="2000" dirty="0"/>
          </a:p>
          <a:p>
            <a:endParaRPr lang="fr-FR" sz="2000" dirty="0"/>
          </a:p>
          <a:p>
            <a:endParaRPr lang="fr-FR" sz="2000" dirty="0"/>
          </a:p>
          <a:p>
            <a:r>
              <a:rPr lang="fr-FR" sz="2000" dirty="0"/>
              <a:t>La meilleure moyenne est obtenue avec 34 </a:t>
            </a:r>
            <a:r>
              <a:rPr lang="fr-FR" sz="2000" dirty="0" err="1"/>
              <a:t>features</a:t>
            </a:r>
            <a:r>
              <a:rPr lang="fr-FR" sz="2000" dirty="0"/>
              <a:t> mais la règle du coude conduit à ne conserver que 16 </a:t>
            </a:r>
            <a:r>
              <a:rPr lang="fr-FR" sz="2000" dirty="0" err="1"/>
              <a:t>features</a:t>
            </a:r>
            <a:r>
              <a:rPr lang="fr-FR" sz="2000" dirty="0"/>
              <a:t>.</a:t>
            </a:r>
          </a:p>
          <a:p>
            <a:endParaRPr lang="fr-FR" sz="2000" dirty="0"/>
          </a:p>
          <a:p>
            <a:endParaRPr lang="fr-FR" sz="2000" dirty="0"/>
          </a:p>
        </p:txBody>
      </p:sp>
      <p:sp>
        <p:nvSpPr>
          <p:cNvPr id="4" name="Espace réservé du contenu 3">
            <a:extLst>
              <a:ext uri="{FF2B5EF4-FFF2-40B4-BE49-F238E27FC236}">
                <a16:creationId xmlns:a16="http://schemas.microsoft.com/office/drawing/2014/main" id="{984829C7-8197-FF48-829E-274ECC7D9F65}"/>
              </a:ext>
            </a:extLst>
          </p:cNvPr>
          <p:cNvSpPr>
            <a:spLocks noGrp="1"/>
          </p:cNvSpPr>
          <p:nvPr>
            <p:ph sz="half" idx="2"/>
          </p:nvPr>
        </p:nvSpPr>
        <p:spPr>
          <a:xfrm>
            <a:off x="6400800" y="1042738"/>
            <a:ext cx="5502442" cy="5134225"/>
          </a:xfrm>
        </p:spPr>
        <p:txBody>
          <a:bodyPr/>
          <a:lstStyle/>
          <a:p>
            <a:r>
              <a:rPr lang="fr-FR" sz="2000" dirty="0"/>
              <a:t>On sélectionne ensuite les </a:t>
            </a:r>
            <a:r>
              <a:rPr lang="fr-FR" sz="2000" dirty="0" err="1"/>
              <a:t>features</a:t>
            </a:r>
            <a:r>
              <a:rPr lang="fr-FR" sz="2000" dirty="0"/>
              <a:t> à conserver en utilisant RFE, paramétré avec </a:t>
            </a:r>
            <a:r>
              <a:rPr lang="fr-FR" sz="2000" dirty="0" err="1"/>
              <a:t>n_features_to_select</a:t>
            </a:r>
            <a:r>
              <a:rPr lang="fr-FR" sz="2000" dirty="0"/>
              <a:t> = 16</a:t>
            </a:r>
          </a:p>
          <a:p>
            <a:r>
              <a:rPr lang="fr-FR" sz="2000" dirty="0"/>
              <a:t>Les variables conservées sont :</a:t>
            </a:r>
          </a:p>
          <a:p>
            <a:pPr marL="0" indent="0">
              <a:buNone/>
            </a:pPr>
            <a:endParaRPr lang="fr-FR" sz="2000" dirty="0"/>
          </a:p>
          <a:p>
            <a:endParaRPr lang="fr-FR" dirty="0"/>
          </a:p>
          <a:p>
            <a:endParaRPr lang="fr-FR" dirty="0"/>
          </a:p>
          <a:p>
            <a:endParaRPr lang="fr-FR" dirty="0"/>
          </a:p>
        </p:txBody>
      </p:sp>
      <p:pic>
        <p:nvPicPr>
          <p:cNvPr id="8" name="Image 7">
            <a:extLst>
              <a:ext uri="{FF2B5EF4-FFF2-40B4-BE49-F238E27FC236}">
                <a16:creationId xmlns:a16="http://schemas.microsoft.com/office/drawing/2014/main" id="{01DA8A6C-6E12-4F4D-933F-11A4E82C9A50}"/>
              </a:ext>
            </a:extLst>
          </p:cNvPr>
          <p:cNvPicPr>
            <a:picLocks noChangeAspect="1"/>
          </p:cNvPicPr>
          <p:nvPr/>
        </p:nvPicPr>
        <p:blipFill rotWithShape="1">
          <a:blip r:embed="rId2"/>
          <a:srcRect l="6875" t="4922" r="6875" b="4922"/>
          <a:stretch/>
        </p:blipFill>
        <p:spPr>
          <a:xfrm>
            <a:off x="288758" y="1992855"/>
            <a:ext cx="5495678" cy="2872289"/>
          </a:xfrm>
          <a:prstGeom prst="rect">
            <a:avLst/>
          </a:prstGeom>
        </p:spPr>
      </p:pic>
      <p:pic>
        <p:nvPicPr>
          <p:cNvPr id="10" name="Image 9">
            <a:extLst>
              <a:ext uri="{FF2B5EF4-FFF2-40B4-BE49-F238E27FC236}">
                <a16:creationId xmlns:a16="http://schemas.microsoft.com/office/drawing/2014/main" id="{5122EA04-7BFF-8C4E-8C27-44A080D2E593}"/>
              </a:ext>
            </a:extLst>
          </p:cNvPr>
          <p:cNvPicPr>
            <a:picLocks noChangeAspect="1"/>
          </p:cNvPicPr>
          <p:nvPr/>
        </p:nvPicPr>
        <p:blipFill rotWithShape="1">
          <a:blip r:embed="rId3"/>
          <a:srcRect l="12042"/>
          <a:stretch/>
        </p:blipFill>
        <p:spPr>
          <a:xfrm>
            <a:off x="9300279" y="2422358"/>
            <a:ext cx="1681561" cy="4070516"/>
          </a:xfrm>
          <a:prstGeom prst="rect">
            <a:avLst/>
          </a:prstGeom>
        </p:spPr>
      </p:pic>
    </p:spTree>
    <p:extLst>
      <p:ext uri="{BB962C8B-B14F-4D97-AF65-F5344CB8AC3E}">
        <p14:creationId xmlns:p14="http://schemas.microsoft.com/office/powerpoint/2010/main" val="2795227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F36C44-E276-4144-A547-8E37EDAACE55}"/>
              </a:ext>
            </a:extLst>
          </p:cNvPr>
          <p:cNvSpPr>
            <a:spLocks noGrp="1"/>
          </p:cNvSpPr>
          <p:nvPr>
            <p:ph type="title"/>
          </p:nvPr>
        </p:nvSpPr>
        <p:spPr>
          <a:xfrm>
            <a:off x="838200" y="365126"/>
            <a:ext cx="10515600" cy="773864"/>
          </a:xfrm>
        </p:spPr>
        <p:txBody>
          <a:bodyPr/>
          <a:lstStyle/>
          <a:p>
            <a:r>
              <a:rPr lang="fr-FR" sz="3600" b="1" dirty="0" err="1"/>
              <a:t>XGBoost</a:t>
            </a:r>
            <a:r>
              <a:rPr lang="fr-FR" sz="3600" b="1" dirty="0"/>
              <a:t> avec le </a:t>
            </a:r>
            <a:r>
              <a:rPr lang="fr-FR" sz="3600" b="1" dirty="0" err="1"/>
              <a:t>dataset</a:t>
            </a:r>
            <a:r>
              <a:rPr lang="fr-FR" sz="3600" b="1" dirty="0"/>
              <a:t> réduit</a:t>
            </a:r>
          </a:p>
        </p:txBody>
      </p:sp>
      <p:sp>
        <p:nvSpPr>
          <p:cNvPr id="3" name="Espace réservé du contenu 2">
            <a:extLst>
              <a:ext uri="{FF2B5EF4-FFF2-40B4-BE49-F238E27FC236}">
                <a16:creationId xmlns:a16="http://schemas.microsoft.com/office/drawing/2014/main" id="{B179A943-8868-6A47-B6BD-BAE923CFC33D}"/>
              </a:ext>
            </a:extLst>
          </p:cNvPr>
          <p:cNvSpPr>
            <a:spLocks noGrp="1"/>
          </p:cNvSpPr>
          <p:nvPr>
            <p:ph sz="half" idx="1"/>
          </p:nvPr>
        </p:nvSpPr>
        <p:spPr>
          <a:xfrm>
            <a:off x="838200" y="1138990"/>
            <a:ext cx="5181600" cy="5037973"/>
          </a:xfrm>
        </p:spPr>
        <p:txBody>
          <a:bodyPr/>
          <a:lstStyle/>
          <a:p>
            <a:r>
              <a:rPr lang="fr-FR" sz="2000" dirty="0"/>
              <a:t>Meilleure moyenne pour r2 score = 0.745</a:t>
            </a:r>
          </a:p>
          <a:p>
            <a:r>
              <a:rPr lang="fr-FR" sz="2000" dirty="0"/>
              <a:t>Fit time = 0.0848 s</a:t>
            </a:r>
            <a:endParaRPr lang="fr-FR" sz="2000" b="1" dirty="0"/>
          </a:p>
          <a:p>
            <a:pPr marL="0" indent="0">
              <a:buNone/>
            </a:pPr>
            <a:endParaRPr lang="fr-FR" dirty="0"/>
          </a:p>
        </p:txBody>
      </p:sp>
      <p:sp>
        <p:nvSpPr>
          <p:cNvPr id="4" name="Espace réservé du contenu 3">
            <a:extLst>
              <a:ext uri="{FF2B5EF4-FFF2-40B4-BE49-F238E27FC236}">
                <a16:creationId xmlns:a16="http://schemas.microsoft.com/office/drawing/2014/main" id="{E8DAE583-35FD-434C-A3C8-E5020D740AD8}"/>
              </a:ext>
            </a:extLst>
          </p:cNvPr>
          <p:cNvSpPr>
            <a:spLocks noGrp="1"/>
          </p:cNvSpPr>
          <p:nvPr>
            <p:ph sz="half" idx="2"/>
          </p:nvPr>
        </p:nvSpPr>
        <p:spPr>
          <a:xfrm>
            <a:off x="6172200" y="1138990"/>
            <a:ext cx="5181600" cy="5037973"/>
          </a:xfrm>
        </p:spPr>
        <p:txBody>
          <a:bodyPr/>
          <a:lstStyle/>
          <a:p>
            <a:r>
              <a:rPr lang="fr-FR" sz="2000" dirty="0"/>
              <a:t>Le score est identique à l’algorithme utilisé avec la totalité des </a:t>
            </a:r>
            <a:r>
              <a:rPr lang="fr-FR" sz="2000" dirty="0" err="1"/>
              <a:t>features</a:t>
            </a:r>
            <a:endParaRPr lang="fr-FR" sz="2000" dirty="0"/>
          </a:p>
          <a:p>
            <a:r>
              <a:rPr lang="fr-FR" sz="2000" dirty="0"/>
              <a:t>Le temps de calcul a été divisé par 1.5</a:t>
            </a:r>
          </a:p>
          <a:p>
            <a:endParaRPr lang="fr-FR" dirty="0"/>
          </a:p>
        </p:txBody>
      </p:sp>
      <p:pic>
        <p:nvPicPr>
          <p:cNvPr id="6" name="Image 5">
            <a:extLst>
              <a:ext uri="{FF2B5EF4-FFF2-40B4-BE49-F238E27FC236}">
                <a16:creationId xmlns:a16="http://schemas.microsoft.com/office/drawing/2014/main" id="{3F7D1568-8998-C94C-9DBC-D4330751AAEE}"/>
              </a:ext>
            </a:extLst>
          </p:cNvPr>
          <p:cNvPicPr>
            <a:picLocks noChangeAspect="1"/>
          </p:cNvPicPr>
          <p:nvPr/>
        </p:nvPicPr>
        <p:blipFill rotWithShape="1">
          <a:blip r:embed="rId2"/>
          <a:srcRect l="8289" t="8487" r="6875" b="4921"/>
          <a:stretch/>
        </p:blipFill>
        <p:spPr>
          <a:xfrm>
            <a:off x="2000220" y="2519928"/>
            <a:ext cx="6931120" cy="3537283"/>
          </a:xfrm>
          <a:prstGeom prst="rect">
            <a:avLst/>
          </a:prstGeom>
        </p:spPr>
      </p:pic>
    </p:spTree>
    <p:extLst>
      <p:ext uri="{BB962C8B-B14F-4D97-AF65-F5344CB8AC3E}">
        <p14:creationId xmlns:p14="http://schemas.microsoft.com/office/powerpoint/2010/main" val="2071044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CE62FC-6722-1946-BA58-65C9A30C51FF}"/>
              </a:ext>
            </a:extLst>
          </p:cNvPr>
          <p:cNvSpPr>
            <a:spLocks noGrp="1"/>
          </p:cNvSpPr>
          <p:nvPr>
            <p:ph type="title"/>
          </p:nvPr>
        </p:nvSpPr>
        <p:spPr>
          <a:xfrm>
            <a:off x="501446" y="457200"/>
            <a:ext cx="4270580" cy="530225"/>
          </a:xfrm>
        </p:spPr>
        <p:txBody>
          <a:bodyPr>
            <a:normAutofit fontScale="90000"/>
          </a:bodyPr>
          <a:lstStyle/>
          <a:p>
            <a:r>
              <a:rPr lang="fr-FR" sz="4000" b="1" dirty="0"/>
              <a:t>Synthèse</a:t>
            </a:r>
            <a:r>
              <a:rPr lang="fr-FR" dirty="0"/>
              <a:t> </a:t>
            </a:r>
            <a:r>
              <a:rPr lang="fr-FR" sz="4000" b="1" dirty="0"/>
              <a:t>des</a:t>
            </a:r>
            <a:r>
              <a:rPr lang="fr-FR" dirty="0"/>
              <a:t> </a:t>
            </a:r>
            <a:r>
              <a:rPr lang="fr-FR" sz="4000" b="1" dirty="0"/>
              <a:t>résultats</a:t>
            </a:r>
          </a:p>
        </p:txBody>
      </p:sp>
      <p:sp>
        <p:nvSpPr>
          <p:cNvPr id="3" name="Espace réservé du contenu 2">
            <a:extLst>
              <a:ext uri="{FF2B5EF4-FFF2-40B4-BE49-F238E27FC236}">
                <a16:creationId xmlns:a16="http://schemas.microsoft.com/office/drawing/2014/main" id="{FBE4EE3D-1DAA-2740-A567-BEEDE2629727}"/>
              </a:ext>
            </a:extLst>
          </p:cNvPr>
          <p:cNvSpPr>
            <a:spLocks noGrp="1"/>
          </p:cNvSpPr>
          <p:nvPr>
            <p:ph idx="1"/>
          </p:nvPr>
        </p:nvSpPr>
        <p:spPr>
          <a:xfrm>
            <a:off x="6713950" y="1343459"/>
            <a:ext cx="4641437" cy="4517591"/>
          </a:xfrm>
        </p:spPr>
        <p:txBody>
          <a:bodyPr>
            <a:normAutofit/>
          </a:bodyPr>
          <a:lstStyle/>
          <a:p>
            <a:r>
              <a:rPr lang="fr-FR" sz="2000" dirty="0"/>
              <a:t>Le meilleur résultat est obtenu en réduisant le nombre de variables puis en utilisant l’algorithme </a:t>
            </a:r>
            <a:r>
              <a:rPr lang="fr-FR" sz="2000" dirty="0" err="1"/>
              <a:t>XGBoost</a:t>
            </a:r>
            <a:endParaRPr lang="fr-FR" sz="2000" dirty="0"/>
          </a:p>
          <a:p>
            <a:r>
              <a:rPr lang="fr-FR" sz="2000" dirty="0"/>
              <a:t>Le temps de calcul est cependant 6 fois plus élevé qu’une régression linéaire simple ou une régularisation type Ridge pour un gain de résultat de moins de 1%.</a:t>
            </a:r>
          </a:p>
          <a:p>
            <a:pPr marL="0" indent="0">
              <a:buNone/>
            </a:pPr>
            <a:endParaRPr lang="fr-FR" sz="2000" dirty="0"/>
          </a:p>
          <a:p>
            <a:pPr marL="0" indent="0">
              <a:buNone/>
            </a:pPr>
            <a:r>
              <a:rPr lang="fr-FR" sz="2000" dirty="0"/>
              <a:t>Choix de l’algorithme : </a:t>
            </a:r>
            <a:r>
              <a:rPr lang="fr-FR" sz="2000" b="1" dirty="0"/>
              <a:t>régression Ridge</a:t>
            </a:r>
            <a:r>
              <a:rPr lang="fr-FR" sz="2000" dirty="0"/>
              <a:t>, meilleur compromis résultat /temps de calcul</a:t>
            </a:r>
          </a:p>
          <a:p>
            <a:endParaRPr lang="fr-FR" sz="2000" dirty="0"/>
          </a:p>
          <a:p>
            <a:endParaRPr lang="fr-FR" sz="2000" dirty="0"/>
          </a:p>
        </p:txBody>
      </p:sp>
      <p:sp>
        <p:nvSpPr>
          <p:cNvPr id="4" name="Espace réservé du texte 3">
            <a:extLst>
              <a:ext uri="{FF2B5EF4-FFF2-40B4-BE49-F238E27FC236}">
                <a16:creationId xmlns:a16="http://schemas.microsoft.com/office/drawing/2014/main" id="{4FF3D2E2-DC61-A34F-8956-2BFC771ECCDD}"/>
              </a:ext>
            </a:extLst>
          </p:cNvPr>
          <p:cNvSpPr>
            <a:spLocks noGrp="1"/>
          </p:cNvSpPr>
          <p:nvPr>
            <p:ph type="body" sz="half" idx="2"/>
          </p:nvPr>
        </p:nvSpPr>
        <p:spPr>
          <a:xfrm>
            <a:off x="501445" y="995363"/>
            <a:ext cx="6212505" cy="5289690"/>
          </a:xfrm>
        </p:spPr>
        <p:txBody>
          <a:bodyPr/>
          <a:lstStyle/>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Les résultats sur le test set sont relativement stables durant les années : </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p:txBody>
      </p:sp>
      <p:pic>
        <p:nvPicPr>
          <p:cNvPr id="6" name="Image 5">
            <a:extLst>
              <a:ext uri="{FF2B5EF4-FFF2-40B4-BE49-F238E27FC236}">
                <a16:creationId xmlns:a16="http://schemas.microsoft.com/office/drawing/2014/main" id="{62C10BE4-3730-3D43-B950-724392348426}"/>
              </a:ext>
            </a:extLst>
          </p:cNvPr>
          <p:cNvPicPr>
            <a:picLocks noChangeAspect="1"/>
          </p:cNvPicPr>
          <p:nvPr/>
        </p:nvPicPr>
        <p:blipFill>
          <a:blip r:embed="rId2"/>
          <a:stretch>
            <a:fillRect/>
          </a:stretch>
        </p:blipFill>
        <p:spPr>
          <a:xfrm>
            <a:off x="625618" y="1343459"/>
            <a:ext cx="5606034" cy="2088716"/>
          </a:xfrm>
          <a:prstGeom prst="rect">
            <a:avLst/>
          </a:prstGeom>
        </p:spPr>
      </p:pic>
      <p:pic>
        <p:nvPicPr>
          <p:cNvPr id="8" name="Image 7">
            <a:extLst>
              <a:ext uri="{FF2B5EF4-FFF2-40B4-BE49-F238E27FC236}">
                <a16:creationId xmlns:a16="http://schemas.microsoft.com/office/drawing/2014/main" id="{DC590FC0-DF9E-3945-8891-E6CDF686C26E}"/>
              </a:ext>
            </a:extLst>
          </p:cNvPr>
          <p:cNvPicPr>
            <a:picLocks noChangeAspect="1"/>
          </p:cNvPicPr>
          <p:nvPr/>
        </p:nvPicPr>
        <p:blipFill>
          <a:blip r:embed="rId3"/>
          <a:stretch>
            <a:fillRect/>
          </a:stretch>
        </p:blipFill>
        <p:spPr>
          <a:xfrm>
            <a:off x="625618" y="4896930"/>
            <a:ext cx="4641437" cy="1235221"/>
          </a:xfrm>
          <a:prstGeom prst="rect">
            <a:avLst/>
          </a:prstGeom>
        </p:spPr>
      </p:pic>
    </p:spTree>
    <p:extLst>
      <p:ext uri="{BB962C8B-B14F-4D97-AF65-F5344CB8AC3E}">
        <p14:creationId xmlns:p14="http://schemas.microsoft.com/office/powerpoint/2010/main" val="3552448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0DD1E3-97C4-FF46-8E3F-60A763DC63D0}"/>
              </a:ext>
            </a:extLst>
          </p:cNvPr>
          <p:cNvSpPr>
            <a:spLocks noGrp="1"/>
          </p:cNvSpPr>
          <p:nvPr>
            <p:ph type="title"/>
          </p:nvPr>
        </p:nvSpPr>
        <p:spPr>
          <a:xfrm>
            <a:off x="559121" y="457200"/>
            <a:ext cx="4212904" cy="1047509"/>
          </a:xfrm>
        </p:spPr>
        <p:txBody>
          <a:bodyPr>
            <a:normAutofit fontScale="90000"/>
          </a:bodyPr>
          <a:lstStyle/>
          <a:p>
            <a:r>
              <a:rPr lang="fr-FR" sz="3600" b="1" dirty="0"/>
              <a:t>Utilisation de </a:t>
            </a:r>
            <a:r>
              <a:rPr lang="fr-FR" sz="3600" b="1" dirty="0" err="1"/>
              <a:t>Energy</a:t>
            </a:r>
            <a:r>
              <a:rPr lang="fr-FR" sz="3600" b="1" dirty="0"/>
              <a:t> Star Score</a:t>
            </a:r>
          </a:p>
        </p:txBody>
      </p:sp>
      <p:sp>
        <p:nvSpPr>
          <p:cNvPr id="3" name="Espace réservé du contenu 2">
            <a:extLst>
              <a:ext uri="{FF2B5EF4-FFF2-40B4-BE49-F238E27FC236}">
                <a16:creationId xmlns:a16="http://schemas.microsoft.com/office/drawing/2014/main" id="{04DCF63A-878C-C142-8C7C-9491A04E19B9}"/>
              </a:ext>
            </a:extLst>
          </p:cNvPr>
          <p:cNvSpPr>
            <a:spLocks noGrp="1"/>
          </p:cNvSpPr>
          <p:nvPr>
            <p:ph idx="1"/>
          </p:nvPr>
        </p:nvSpPr>
        <p:spPr>
          <a:xfrm>
            <a:off x="6014339" y="987425"/>
            <a:ext cx="5341048" cy="4873625"/>
          </a:xfrm>
        </p:spPr>
        <p:txBody>
          <a:bodyPr>
            <a:normAutofit/>
          </a:bodyPr>
          <a:lstStyle/>
          <a:p>
            <a:pPr marL="0" indent="0">
              <a:buNone/>
            </a:pPr>
            <a:endParaRPr lang="fr-FR" dirty="0"/>
          </a:p>
          <a:p>
            <a:endParaRPr lang="fr-FR" dirty="0"/>
          </a:p>
          <a:p>
            <a:endParaRPr lang="fr-FR" dirty="0"/>
          </a:p>
          <a:p>
            <a:endParaRPr lang="fr-FR" dirty="0"/>
          </a:p>
          <a:p>
            <a:endParaRPr lang="fr-FR" dirty="0"/>
          </a:p>
          <a:p>
            <a:endParaRPr lang="fr-FR" dirty="0"/>
          </a:p>
          <a:p>
            <a:endParaRPr lang="fr-FR" sz="2000" dirty="0"/>
          </a:p>
          <a:p>
            <a:pPr marL="0" indent="0">
              <a:buNone/>
            </a:pPr>
            <a:r>
              <a:rPr lang="fr-FR" sz="2000" dirty="0"/>
              <a:t>Les bons résultats de la  régression linéaire avec une régularisation Ridge sont confirmés avec le star score.</a:t>
            </a:r>
          </a:p>
          <a:p>
            <a:endParaRPr lang="fr-FR" dirty="0"/>
          </a:p>
        </p:txBody>
      </p:sp>
      <p:sp>
        <p:nvSpPr>
          <p:cNvPr id="4" name="Espace réservé du texte 3">
            <a:extLst>
              <a:ext uri="{FF2B5EF4-FFF2-40B4-BE49-F238E27FC236}">
                <a16:creationId xmlns:a16="http://schemas.microsoft.com/office/drawing/2014/main" id="{DAD60EC8-D2BA-3E4C-9ECD-2CD4A0E53436}"/>
              </a:ext>
            </a:extLst>
          </p:cNvPr>
          <p:cNvSpPr>
            <a:spLocks noGrp="1"/>
          </p:cNvSpPr>
          <p:nvPr>
            <p:ph type="body" sz="half" idx="2"/>
          </p:nvPr>
        </p:nvSpPr>
        <p:spPr>
          <a:xfrm>
            <a:off x="559121" y="1597307"/>
            <a:ext cx="4624067" cy="4271682"/>
          </a:xfrm>
        </p:spPr>
        <p:txBody>
          <a:bodyPr/>
          <a:lstStyle/>
          <a:p>
            <a:pPr marL="285750" indent="-285750">
              <a:buFont typeface="Arial" panose="020B0604020202020204" pitchFamily="34" charset="0"/>
              <a:buChar char="•"/>
            </a:pPr>
            <a:r>
              <a:rPr lang="fr-FR" sz="2000" dirty="0"/>
              <a:t>L’utilisation du star score améliore très nettement les résultats des prédictions (plus de 10% d’amélioration sur le r2 score).</a:t>
            </a:r>
          </a:p>
          <a:p>
            <a:pPr marL="285750" indent="-285750">
              <a:buFont typeface="Arial" panose="020B0604020202020204" pitchFamily="34" charset="0"/>
              <a:buChar char="•"/>
            </a:pPr>
            <a:endParaRPr lang="fr-FR" dirty="0"/>
          </a:p>
        </p:txBody>
      </p:sp>
      <p:pic>
        <p:nvPicPr>
          <p:cNvPr id="13" name="Image 12">
            <a:extLst>
              <a:ext uri="{FF2B5EF4-FFF2-40B4-BE49-F238E27FC236}">
                <a16:creationId xmlns:a16="http://schemas.microsoft.com/office/drawing/2014/main" id="{02361474-EE42-B145-A46D-39B7A41F4556}"/>
              </a:ext>
            </a:extLst>
          </p:cNvPr>
          <p:cNvPicPr>
            <a:picLocks noChangeAspect="1"/>
          </p:cNvPicPr>
          <p:nvPr/>
        </p:nvPicPr>
        <p:blipFill rotWithShape="1">
          <a:blip r:embed="rId2"/>
          <a:srcRect l="9020" t="7421" r="8125" b="6407"/>
          <a:stretch/>
        </p:blipFill>
        <p:spPr>
          <a:xfrm>
            <a:off x="6014339" y="1146875"/>
            <a:ext cx="6001448" cy="3120848"/>
          </a:xfrm>
          <a:prstGeom prst="rect">
            <a:avLst/>
          </a:prstGeom>
        </p:spPr>
      </p:pic>
      <p:pic>
        <p:nvPicPr>
          <p:cNvPr id="6" name="Image 5">
            <a:extLst>
              <a:ext uri="{FF2B5EF4-FFF2-40B4-BE49-F238E27FC236}">
                <a16:creationId xmlns:a16="http://schemas.microsoft.com/office/drawing/2014/main" id="{96F0CB55-04EE-BA42-B3FE-55D66D615C6C}"/>
              </a:ext>
            </a:extLst>
          </p:cNvPr>
          <p:cNvPicPr>
            <a:picLocks noChangeAspect="1"/>
          </p:cNvPicPr>
          <p:nvPr/>
        </p:nvPicPr>
        <p:blipFill>
          <a:blip r:embed="rId3"/>
          <a:stretch>
            <a:fillRect/>
          </a:stretch>
        </p:blipFill>
        <p:spPr>
          <a:xfrm>
            <a:off x="559121" y="3107912"/>
            <a:ext cx="5172810" cy="2319621"/>
          </a:xfrm>
          <a:prstGeom prst="rect">
            <a:avLst/>
          </a:prstGeom>
        </p:spPr>
      </p:pic>
      <p:sp>
        <p:nvSpPr>
          <p:cNvPr id="5" name="Cadre 4">
            <a:extLst>
              <a:ext uri="{FF2B5EF4-FFF2-40B4-BE49-F238E27FC236}">
                <a16:creationId xmlns:a16="http://schemas.microsoft.com/office/drawing/2014/main" id="{AD4A3264-5CB2-F041-8475-60768D92AF9E}"/>
              </a:ext>
            </a:extLst>
          </p:cNvPr>
          <p:cNvSpPr/>
          <p:nvPr/>
        </p:nvSpPr>
        <p:spPr>
          <a:xfrm>
            <a:off x="559121" y="4904509"/>
            <a:ext cx="5172810" cy="523024"/>
          </a:xfrm>
          <a:prstGeom prst="frame">
            <a:avLst>
              <a:gd name="adj1" fmla="val 442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31825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8B0DB0-F424-9547-9FA2-E06AF6F38D21}"/>
              </a:ext>
            </a:extLst>
          </p:cNvPr>
          <p:cNvSpPr>
            <a:spLocks noGrp="1"/>
          </p:cNvSpPr>
          <p:nvPr>
            <p:ph type="title"/>
          </p:nvPr>
        </p:nvSpPr>
        <p:spPr>
          <a:xfrm>
            <a:off x="702642" y="327258"/>
            <a:ext cx="4069383" cy="1681423"/>
          </a:xfrm>
        </p:spPr>
        <p:txBody>
          <a:bodyPr>
            <a:normAutofit fontScale="90000"/>
          </a:bodyPr>
          <a:lstStyle/>
          <a:p>
            <a:pPr>
              <a:spcBef>
                <a:spcPts val="1200"/>
              </a:spcBef>
              <a:spcAft>
                <a:spcPts val="600"/>
              </a:spcAft>
            </a:pPr>
            <a:r>
              <a:rPr lang="fr-FR" sz="4000" b="1" dirty="0" err="1"/>
              <a:t>Feature</a:t>
            </a:r>
            <a:r>
              <a:rPr lang="fr-FR" dirty="0"/>
              <a:t> </a:t>
            </a:r>
            <a:r>
              <a:rPr lang="fr-FR" sz="4000" b="1" dirty="0"/>
              <a:t>Importance</a:t>
            </a:r>
            <a:br>
              <a:rPr lang="fr-FR" b="1" dirty="0"/>
            </a:br>
            <a:r>
              <a:rPr lang="fr-FR" sz="2700" b="1" dirty="0"/>
              <a:t>(</a:t>
            </a:r>
            <a:r>
              <a:rPr lang="fr-FR" sz="2800" b="1" dirty="0"/>
              <a:t>sans </a:t>
            </a:r>
            <a:r>
              <a:rPr lang="fr-FR" sz="2800" b="1" dirty="0" err="1"/>
              <a:t>Energy</a:t>
            </a:r>
            <a:r>
              <a:rPr lang="fr-FR" sz="2800" b="1" dirty="0"/>
              <a:t> Star Score)</a:t>
            </a:r>
            <a:br>
              <a:rPr lang="fr-FR" sz="2800" b="1" dirty="0"/>
            </a:br>
            <a:br>
              <a:rPr lang="fr-FR" sz="2800" b="1" dirty="0"/>
            </a:br>
            <a:r>
              <a:rPr lang="fr-FR" sz="4000" b="1" dirty="0" err="1"/>
              <a:t>Regression</a:t>
            </a:r>
            <a:r>
              <a:rPr lang="fr-FR" sz="4000" b="1" dirty="0"/>
              <a:t> linéaire</a:t>
            </a:r>
          </a:p>
        </p:txBody>
      </p:sp>
      <p:sp>
        <p:nvSpPr>
          <p:cNvPr id="3" name="Espace réservé du contenu 2">
            <a:extLst>
              <a:ext uri="{FF2B5EF4-FFF2-40B4-BE49-F238E27FC236}">
                <a16:creationId xmlns:a16="http://schemas.microsoft.com/office/drawing/2014/main" id="{EC9224D7-BF74-4948-AD17-CEC6479AF17C}"/>
              </a:ext>
            </a:extLst>
          </p:cNvPr>
          <p:cNvSpPr>
            <a:spLocks noGrp="1"/>
          </p:cNvSpPr>
          <p:nvPr>
            <p:ph idx="1"/>
          </p:nvPr>
        </p:nvSpPr>
        <p:spPr>
          <a:xfrm>
            <a:off x="6745575" y="327259"/>
            <a:ext cx="5307880" cy="6373344"/>
          </a:xfrm>
        </p:spPr>
        <p:txBody>
          <a:bodyPr anchor="t"/>
          <a:lstStyle/>
          <a:p>
            <a:pPr marL="0" indent="0">
              <a:spcBef>
                <a:spcPts val="0"/>
              </a:spcBef>
              <a:buNone/>
            </a:pPr>
            <a:r>
              <a:rPr lang="fr-FR" sz="1800" b="1" dirty="0"/>
              <a:t>Valeurs de Shapley par bâtiment</a:t>
            </a:r>
          </a:p>
          <a:p>
            <a:pPr marL="0" indent="0">
              <a:lnSpc>
                <a:spcPct val="100000"/>
              </a:lnSpc>
              <a:spcBef>
                <a:spcPts val="0"/>
              </a:spcBef>
              <a:buNone/>
            </a:pPr>
            <a:r>
              <a:rPr lang="fr-FR" sz="1200" dirty="0"/>
              <a:t>Partant de la valeur moyenne (ici 14.91) les valeurs de Shapley indique la contribution de chaque </a:t>
            </a:r>
            <a:r>
              <a:rPr lang="fr-FR" sz="1200" dirty="0" err="1"/>
              <a:t>feature</a:t>
            </a:r>
            <a:r>
              <a:rPr lang="fr-FR" sz="1200" dirty="0"/>
              <a:t> pour le bâtiment étudié pour arriver à la valeur finale (15.724 pour l’exemple 1 ).</a:t>
            </a:r>
            <a:endParaRPr lang="fr-FR" sz="1600" dirty="0"/>
          </a:p>
          <a:p>
            <a:r>
              <a:rPr lang="fr-FR" sz="1800" dirty="0"/>
              <a:t>Exemple 1:</a:t>
            </a:r>
          </a:p>
          <a:p>
            <a:pPr marL="0" indent="0">
              <a:buNone/>
            </a:pPr>
            <a:endParaRPr lang="fr-FR" dirty="0"/>
          </a:p>
          <a:p>
            <a:endParaRPr lang="fr-FR" dirty="0"/>
          </a:p>
          <a:p>
            <a:endParaRPr lang="fr-FR" sz="1600" dirty="0"/>
          </a:p>
          <a:p>
            <a:pPr marL="0" indent="0">
              <a:buNone/>
            </a:pPr>
            <a:endParaRPr lang="fr-FR" dirty="0"/>
          </a:p>
          <a:p>
            <a:r>
              <a:rPr lang="fr-FR" sz="1800" dirty="0"/>
              <a:t>Exemple 2</a:t>
            </a:r>
            <a:r>
              <a:rPr lang="fr-FR" dirty="0"/>
              <a:t>	</a:t>
            </a:r>
          </a:p>
          <a:p>
            <a:endParaRPr lang="fr-FR" dirty="0"/>
          </a:p>
        </p:txBody>
      </p:sp>
      <p:sp>
        <p:nvSpPr>
          <p:cNvPr id="4" name="Espace réservé du texte 3">
            <a:extLst>
              <a:ext uri="{FF2B5EF4-FFF2-40B4-BE49-F238E27FC236}">
                <a16:creationId xmlns:a16="http://schemas.microsoft.com/office/drawing/2014/main" id="{298DD8A6-DB9C-7042-B186-1CF87BF10B6A}"/>
              </a:ext>
            </a:extLst>
          </p:cNvPr>
          <p:cNvSpPr>
            <a:spLocks noGrp="1"/>
          </p:cNvSpPr>
          <p:nvPr>
            <p:ph type="body" sz="half" idx="2"/>
          </p:nvPr>
        </p:nvSpPr>
        <p:spPr>
          <a:xfrm>
            <a:off x="702643" y="2128603"/>
            <a:ext cx="6042931" cy="4349198"/>
          </a:xfrm>
        </p:spPr>
        <p:txBody>
          <a:bodyPr>
            <a:normAutofit/>
          </a:bodyPr>
          <a:lstStyle/>
          <a:p>
            <a:pPr marL="285750" indent="-285750">
              <a:buFont typeface="Arial" panose="020B0604020202020204" pitchFamily="34" charset="0"/>
              <a:buChar char="•"/>
            </a:pPr>
            <a:r>
              <a:rPr lang="fr-FR" sz="1800" dirty="0"/>
              <a:t> 10 coefficients les plus importants en valeur absolue</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r>
              <a:rPr lang="fr-FR" dirty="0"/>
              <a:t>En observant les coefficients de la régression et les valeurs de Shapley pour des bâtiments choisis aléatoirement, on constate l’importance de la surface globale et l’appartenance à une catégorie. Au contraire, la zone géographique, le nombre de bâtiments ou d’étage  n’ont pas ou peu d’impact.</a:t>
            </a:r>
          </a:p>
        </p:txBody>
      </p:sp>
      <p:pic>
        <p:nvPicPr>
          <p:cNvPr id="6" name="Image 5">
            <a:extLst>
              <a:ext uri="{FF2B5EF4-FFF2-40B4-BE49-F238E27FC236}">
                <a16:creationId xmlns:a16="http://schemas.microsoft.com/office/drawing/2014/main" id="{C6A577DC-BD79-0040-AA53-EBAFCAF02528}"/>
              </a:ext>
            </a:extLst>
          </p:cNvPr>
          <p:cNvPicPr>
            <a:picLocks noChangeAspect="1"/>
          </p:cNvPicPr>
          <p:nvPr/>
        </p:nvPicPr>
        <p:blipFill rotWithShape="1">
          <a:blip r:embed="rId2"/>
          <a:srcRect t="1198"/>
          <a:stretch/>
        </p:blipFill>
        <p:spPr>
          <a:xfrm>
            <a:off x="7474294" y="1585421"/>
            <a:ext cx="3865949" cy="2285714"/>
          </a:xfrm>
          <a:prstGeom prst="rect">
            <a:avLst/>
          </a:prstGeom>
        </p:spPr>
      </p:pic>
      <p:pic>
        <p:nvPicPr>
          <p:cNvPr id="8" name="Image 7">
            <a:extLst>
              <a:ext uri="{FF2B5EF4-FFF2-40B4-BE49-F238E27FC236}">
                <a16:creationId xmlns:a16="http://schemas.microsoft.com/office/drawing/2014/main" id="{658BC036-916A-F446-AA6E-23B577C55905}"/>
              </a:ext>
            </a:extLst>
          </p:cNvPr>
          <p:cNvPicPr>
            <a:picLocks noChangeAspect="1"/>
          </p:cNvPicPr>
          <p:nvPr/>
        </p:nvPicPr>
        <p:blipFill>
          <a:blip r:embed="rId3"/>
          <a:stretch>
            <a:fillRect/>
          </a:stretch>
        </p:blipFill>
        <p:spPr>
          <a:xfrm>
            <a:off x="1313613" y="2477926"/>
            <a:ext cx="2984585" cy="2285715"/>
          </a:xfrm>
          <a:prstGeom prst="rect">
            <a:avLst/>
          </a:prstGeom>
        </p:spPr>
      </p:pic>
      <p:pic>
        <p:nvPicPr>
          <p:cNvPr id="10" name="Image 9">
            <a:extLst>
              <a:ext uri="{FF2B5EF4-FFF2-40B4-BE49-F238E27FC236}">
                <a16:creationId xmlns:a16="http://schemas.microsoft.com/office/drawing/2014/main" id="{B294CF72-F62F-D24F-BEB1-A3B957FD9CF1}"/>
              </a:ext>
            </a:extLst>
          </p:cNvPr>
          <p:cNvPicPr>
            <a:picLocks noChangeAspect="1"/>
          </p:cNvPicPr>
          <p:nvPr/>
        </p:nvPicPr>
        <p:blipFill>
          <a:blip r:embed="rId4"/>
          <a:stretch>
            <a:fillRect/>
          </a:stretch>
        </p:blipFill>
        <p:spPr>
          <a:xfrm>
            <a:off x="7474294" y="4082953"/>
            <a:ext cx="3865949" cy="2447788"/>
          </a:xfrm>
          <a:prstGeom prst="rect">
            <a:avLst/>
          </a:prstGeom>
        </p:spPr>
      </p:pic>
    </p:spTree>
    <p:extLst>
      <p:ext uri="{BB962C8B-B14F-4D97-AF65-F5344CB8AC3E}">
        <p14:creationId xmlns:p14="http://schemas.microsoft.com/office/powerpoint/2010/main" val="42845203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8B0DB0-F424-9547-9FA2-E06AF6F38D21}"/>
              </a:ext>
            </a:extLst>
          </p:cNvPr>
          <p:cNvSpPr>
            <a:spLocks noGrp="1"/>
          </p:cNvSpPr>
          <p:nvPr>
            <p:ph type="title"/>
          </p:nvPr>
        </p:nvSpPr>
        <p:spPr>
          <a:xfrm>
            <a:off x="702642" y="327259"/>
            <a:ext cx="4069383" cy="1501542"/>
          </a:xfrm>
        </p:spPr>
        <p:txBody>
          <a:bodyPr>
            <a:normAutofit fontScale="90000"/>
          </a:bodyPr>
          <a:lstStyle/>
          <a:p>
            <a:pPr>
              <a:spcBef>
                <a:spcPts val="1200"/>
              </a:spcBef>
              <a:spcAft>
                <a:spcPts val="600"/>
              </a:spcAft>
            </a:pPr>
            <a:r>
              <a:rPr lang="fr-FR" sz="4000" b="1" dirty="0" err="1"/>
              <a:t>Feature</a:t>
            </a:r>
            <a:r>
              <a:rPr lang="fr-FR" dirty="0"/>
              <a:t> </a:t>
            </a:r>
            <a:r>
              <a:rPr lang="fr-FR" sz="4000" b="1" dirty="0"/>
              <a:t>Importance</a:t>
            </a:r>
            <a:br>
              <a:rPr lang="fr-FR" b="1" dirty="0"/>
            </a:br>
            <a:r>
              <a:rPr lang="fr-FR" sz="2700" b="1" dirty="0"/>
              <a:t>(</a:t>
            </a:r>
            <a:r>
              <a:rPr lang="fr-FR" sz="2800" b="1" dirty="0"/>
              <a:t>sans </a:t>
            </a:r>
            <a:r>
              <a:rPr lang="fr-FR" sz="2800" b="1" dirty="0" err="1"/>
              <a:t>Energy</a:t>
            </a:r>
            <a:r>
              <a:rPr lang="fr-FR" sz="2800" b="1" dirty="0"/>
              <a:t> Star Score)</a:t>
            </a:r>
            <a:br>
              <a:rPr lang="fr-FR" sz="2800" b="1" dirty="0"/>
            </a:br>
            <a:r>
              <a:rPr lang="fr-FR" sz="900" b="1" dirty="0"/>
              <a:t>.</a:t>
            </a:r>
            <a:br>
              <a:rPr lang="fr-FR" sz="2800" b="1" dirty="0"/>
            </a:br>
            <a:r>
              <a:rPr lang="fr-FR" sz="4000" b="1" dirty="0" err="1"/>
              <a:t>XGBoost</a:t>
            </a:r>
            <a:endParaRPr lang="fr-FR" sz="4000" b="1" dirty="0"/>
          </a:p>
        </p:txBody>
      </p:sp>
      <p:sp>
        <p:nvSpPr>
          <p:cNvPr id="3" name="Espace réservé du contenu 2">
            <a:extLst>
              <a:ext uri="{FF2B5EF4-FFF2-40B4-BE49-F238E27FC236}">
                <a16:creationId xmlns:a16="http://schemas.microsoft.com/office/drawing/2014/main" id="{EC9224D7-BF74-4948-AD17-CEC6479AF17C}"/>
              </a:ext>
            </a:extLst>
          </p:cNvPr>
          <p:cNvSpPr>
            <a:spLocks noGrp="1"/>
          </p:cNvSpPr>
          <p:nvPr>
            <p:ph idx="1"/>
          </p:nvPr>
        </p:nvSpPr>
        <p:spPr>
          <a:xfrm>
            <a:off x="7018096" y="327259"/>
            <a:ext cx="4337292" cy="6373344"/>
          </a:xfrm>
        </p:spPr>
        <p:txBody>
          <a:bodyPr/>
          <a:lstStyle/>
          <a:p>
            <a:pPr marL="0" indent="0">
              <a:buNone/>
            </a:pPr>
            <a:r>
              <a:rPr lang="fr-FR" sz="1800" b="1" dirty="0"/>
              <a:t>Valeurs de Shapley par bâtiment</a:t>
            </a:r>
          </a:p>
          <a:p>
            <a:endParaRPr lang="fr-FR" sz="1800" dirty="0"/>
          </a:p>
          <a:p>
            <a:r>
              <a:rPr lang="fr-FR" sz="1800" dirty="0"/>
              <a:t>Exemple 1:</a:t>
            </a:r>
          </a:p>
          <a:p>
            <a:endParaRPr lang="fr-FR" dirty="0"/>
          </a:p>
          <a:p>
            <a:endParaRPr lang="fr-FR" dirty="0"/>
          </a:p>
          <a:p>
            <a:endParaRPr lang="fr-FR" dirty="0"/>
          </a:p>
          <a:p>
            <a:pPr marL="0" indent="0">
              <a:buNone/>
            </a:pPr>
            <a:endParaRPr lang="fr-FR" dirty="0"/>
          </a:p>
          <a:p>
            <a:r>
              <a:rPr lang="fr-FR" sz="1800" dirty="0"/>
              <a:t>Exemple 2</a:t>
            </a:r>
            <a:r>
              <a:rPr lang="fr-FR" dirty="0"/>
              <a:t>	</a:t>
            </a:r>
          </a:p>
          <a:p>
            <a:endParaRPr lang="fr-FR" dirty="0"/>
          </a:p>
        </p:txBody>
      </p:sp>
      <p:sp>
        <p:nvSpPr>
          <p:cNvPr id="4" name="Espace réservé du texte 3">
            <a:extLst>
              <a:ext uri="{FF2B5EF4-FFF2-40B4-BE49-F238E27FC236}">
                <a16:creationId xmlns:a16="http://schemas.microsoft.com/office/drawing/2014/main" id="{298DD8A6-DB9C-7042-B186-1CF87BF10B6A}"/>
              </a:ext>
            </a:extLst>
          </p:cNvPr>
          <p:cNvSpPr>
            <a:spLocks noGrp="1"/>
          </p:cNvSpPr>
          <p:nvPr>
            <p:ph type="body" sz="half" idx="2"/>
          </p:nvPr>
        </p:nvSpPr>
        <p:spPr>
          <a:xfrm>
            <a:off x="702643" y="2128603"/>
            <a:ext cx="6042931" cy="4349198"/>
          </a:xfrm>
        </p:spPr>
        <p:txBody>
          <a:bodyPr>
            <a:normAutofit/>
          </a:bodyPr>
          <a:lstStyle/>
          <a:p>
            <a:pPr marL="285750" indent="-285750">
              <a:buFont typeface="Arial" panose="020B0604020202020204" pitchFamily="34" charset="0"/>
              <a:buChar char="•"/>
            </a:pPr>
            <a:r>
              <a:rPr lang="fr-FR" sz="1800" dirty="0"/>
              <a:t> 10 </a:t>
            </a:r>
            <a:r>
              <a:rPr lang="fr-FR" sz="1800" dirty="0" err="1"/>
              <a:t>features</a:t>
            </a:r>
            <a:r>
              <a:rPr lang="fr-FR" sz="1800" dirty="0"/>
              <a:t> les plus importantes globalement</a:t>
            </a:r>
          </a:p>
          <a:p>
            <a:pPr marL="285750" indent="-285750">
              <a:buFont typeface="Arial" panose="020B0604020202020204" pitchFamily="34" charset="0"/>
              <a:buChar char="•"/>
            </a:pPr>
            <a:endParaRPr lang="fr-FR" sz="1800" dirty="0"/>
          </a:p>
          <a:p>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endParaRPr lang="fr-FR" sz="1800" dirty="0"/>
          </a:p>
          <a:p>
            <a:pPr marL="285750" indent="-285750">
              <a:buFont typeface="Arial" panose="020B0604020202020204" pitchFamily="34" charset="0"/>
              <a:buChar char="•"/>
            </a:pPr>
            <a:r>
              <a:rPr lang="fr-FR" dirty="0"/>
              <a:t>Les constatations sont les mêmes avec l’algorithme </a:t>
            </a:r>
            <a:r>
              <a:rPr lang="fr-FR" dirty="0" err="1"/>
              <a:t>XGBoost</a:t>
            </a:r>
            <a:r>
              <a:rPr lang="fr-FR" dirty="0"/>
              <a:t>. On observe cependant que le nombre de bâtiments intervient au contraire de l’approche linéaire.</a:t>
            </a:r>
          </a:p>
        </p:txBody>
      </p:sp>
      <p:pic>
        <p:nvPicPr>
          <p:cNvPr id="7" name="Image 6">
            <a:extLst>
              <a:ext uri="{FF2B5EF4-FFF2-40B4-BE49-F238E27FC236}">
                <a16:creationId xmlns:a16="http://schemas.microsoft.com/office/drawing/2014/main" id="{80138E60-471A-2B44-8362-A0D4E3F9B79F}"/>
              </a:ext>
            </a:extLst>
          </p:cNvPr>
          <p:cNvPicPr>
            <a:picLocks noChangeAspect="1"/>
          </p:cNvPicPr>
          <p:nvPr/>
        </p:nvPicPr>
        <p:blipFill>
          <a:blip r:embed="rId2"/>
          <a:stretch>
            <a:fillRect/>
          </a:stretch>
        </p:blipFill>
        <p:spPr>
          <a:xfrm>
            <a:off x="1873771" y="2507371"/>
            <a:ext cx="2164792" cy="2481342"/>
          </a:xfrm>
          <a:prstGeom prst="rect">
            <a:avLst/>
          </a:prstGeom>
        </p:spPr>
      </p:pic>
      <p:pic>
        <p:nvPicPr>
          <p:cNvPr id="11" name="Image 10">
            <a:extLst>
              <a:ext uri="{FF2B5EF4-FFF2-40B4-BE49-F238E27FC236}">
                <a16:creationId xmlns:a16="http://schemas.microsoft.com/office/drawing/2014/main" id="{90F42DFE-97D1-3A47-8258-C151FF667A9D}"/>
              </a:ext>
            </a:extLst>
          </p:cNvPr>
          <p:cNvPicPr>
            <a:picLocks noChangeAspect="1"/>
          </p:cNvPicPr>
          <p:nvPr/>
        </p:nvPicPr>
        <p:blipFill>
          <a:blip r:embed="rId3"/>
          <a:stretch>
            <a:fillRect/>
          </a:stretch>
        </p:blipFill>
        <p:spPr>
          <a:xfrm>
            <a:off x="7474294" y="1425564"/>
            <a:ext cx="3865949" cy="2430024"/>
          </a:xfrm>
          <a:prstGeom prst="rect">
            <a:avLst/>
          </a:prstGeom>
        </p:spPr>
      </p:pic>
      <p:pic>
        <p:nvPicPr>
          <p:cNvPr id="13" name="Image 12">
            <a:extLst>
              <a:ext uri="{FF2B5EF4-FFF2-40B4-BE49-F238E27FC236}">
                <a16:creationId xmlns:a16="http://schemas.microsoft.com/office/drawing/2014/main" id="{BCF618A2-7215-334B-81D9-1197149C94C0}"/>
              </a:ext>
            </a:extLst>
          </p:cNvPr>
          <p:cNvPicPr>
            <a:picLocks noChangeAspect="1"/>
          </p:cNvPicPr>
          <p:nvPr/>
        </p:nvPicPr>
        <p:blipFill>
          <a:blip r:embed="rId4"/>
          <a:stretch>
            <a:fillRect/>
          </a:stretch>
        </p:blipFill>
        <p:spPr>
          <a:xfrm>
            <a:off x="7474295" y="4203978"/>
            <a:ext cx="3881094" cy="2469787"/>
          </a:xfrm>
          <a:prstGeom prst="rect">
            <a:avLst/>
          </a:prstGeom>
        </p:spPr>
      </p:pic>
    </p:spTree>
    <p:extLst>
      <p:ext uri="{BB962C8B-B14F-4D97-AF65-F5344CB8AC3E}">
        <p14:creationId xmlns:p14="http://schemas.microsoft.com/office/powerpoint/2010/main" val="11923491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8B0DB0-F424-9547-9FA2-E06AF6F38D21}"/>
              </a:ext>
            </a:extLst>
          </p:cNvPr>
          <p:cNvSpPr>
            <a:spLocks noGrp="1"/>
          </p:cNvSpPr>
          <p:nvPr>
            <p:ph type="title"/>
          </p:nvPr>
        </p:nvSpPr>
        <p:spPr>
          <a:xfrm>
            <a:off x="702642" y="327259"/>
            <a:ext cx="4069383" cy="1501542"/>
          </a:xfrm>
        </p:spPr>
        <p:txBody>
          <a:bodyPr>
            <a:normAutofit fontScale="90000"/>
          </a:bodyPr>
          <a:lstStyle/>
          <a:p>
            <a:pPr>
              <a:spcBef>
                <a:spcPts val="1200"/>
              </a:spcBef>
              <a:spcAft>
                <a:spcPts val="600"/>
              </a:spcAft>
            </a:pPr>
            <a:r>
              <a:rPr lang="fr-FR" sz="4000" b="1" dirty="0" err="1"/>
              <a:t>Feature</a:t>
            </a:r>
            <a:r>
              <a:rPr lang="fr-FR" dirty="0"/>
              <a:t> </a:t>
            </a:r>
            <a:r>
              <a:rPr lang="fr-FR" sz="4000" b="1" dirty="0"/>
              <a:t>Importance</a:t>
            </a:r>
            <a:br>
              <a:rPr lang="fr-FR" b="1" dirty="0"/>
            </a:br>
            <a:r>
              <a:rPr lang="fr-FR" sz="2700" b="1" dirty="0"/>
              <a:t>(</a:t>
            </a:r>
            <a:r>
              <a:rPr lang="fr-FR" sz="2800" b="1" dirty="0"/>
              <a:t>avec </a:t>
            </a:r>
            <a:r>
              <a:rPr lang="fr-FR" sz="2800" b="1" dirty="0" err="1"/>
              <a:t>Energy</a:t>
            </a:r>
            <a:r>
              <a:rPr lang="fr-FR" sz="2800" b="1" dirty="0"/>
              <a:t> Star Score)</a:t>
            </a:r>
            <a:br>
              <a:rPr lang="fr-FR" sz="2800" b="1" dirty="0"/>
            </a:br>
            <a:r>
              <a:rPr lang="fr-FR" sz="900" b="1" dirty="0"/>
              <a:t>.</a:t>
            </a:r>
            <a:br>
              <a:rPr lang="fr-FR" sz="2800" b="1" dirty="0"/>
            </a:br>
            <a:r>
              <a:rPr lang="fr-FR" sz="4000" b="1" dirty="0"/>
              <a:t>Ridge</a:t>
            </a:r>
          </a:p>
        </p:txBody>
      </p:sp>
      <p:sp>
        <p:nvSpPr>
          <p:cNvPr id="3" name="Espace réservé du contenu 2">
            <a:extLst>
              <a:ext uri="{FF2B5EF4-FFF2-40B4-BE49-F238E27FC236}">
                <a16:creationId xmlns:a16="http://schemas.microsoft.com/office/drawing/2014/main" id="{EC9224D7-BF74-4948-AD17-CEC6479AF17C}"/>
              </a:ext>
            </a:extLst>
          </p:cNvPr>
          <p:cNvSpPr>
            <a:spLocks noGrp="1"/>
          </p:cNvSpPr>
          <p:nvPr>
            <p:ph idx="1"/>
          </p:nvPr>
        </p:nvSpPr>
        <p:spPr>
          <a:xfrm>
            <a:off x="7018096" y="327259"/>
            <a:ext cx="4337292" cy="6373344"/>
          </a:xfrm>
        </p:spPr>
        <p:txBody>
          <a:bodyPr/>
          <a:lstStyle/>
          <a:p>
            <a:pPr marL="0" indent="0">
              <a:buNone/>
            </a:pPr>
            <a:r>
              <a:rPr lang="fr-FR" sz="1800" b="1" dirty="0"/>
              <a:t>Valeurs de Shapley</a:t>
            </a:r>
          </a:p>
          <a:p>
            <a:endParaRPr lang="fr-FR" sz="1800" dirty="0"/>
          </a:p>
          <a:p>
            <a:r>
              <a:rPr lang="fr-FR" sz="1800" dirty="0"/>
              <a:t>Pour l’ensemble des bâtiments:</a:t>
            </a:r>
          </a:p>
          <a:p>
            <a:endParaRPr lang="fr-FR" dirty="0"/>
          </a:p>
          <a:p>
            <a:endParaRPr lang="fr-FR" dirty="0"/>
          </a:p>
          <a:p>
            <a:endParaRPr lang="fr-FR" dirty="0"/>
          </a:p>
          <a:p>
            <a:pPr marL="0" indent="0">
              <a:buNone/>
            </a:pPr>
            <a:endParaRPr lang="fr-FR" dirty="0"/>
          </a:p>
          <a:p>
            <a:r>
              <a:rPr lang="fr-FR" sz="1800" dirty="0"/>
              <a:t>Pour un bâtiment au hasard:</a:t>
            </a:r>
            <a:r>
              <a:rPr lang="fr-FR" dirty="0"/>
              <a:t>	</a:t>
            </a:r>
          </a:p>
          <a:p>
            <a:endParaRPr lang="fr-FR" dirty="0"/>
          </a:p>
        </p:txBody>
      </p:sp>
      <p:sp>
        <p:nvSpPr>
          <p:cNvPr id="4" name="Espace réservé du texte 3">
            <a:extLst>
              <a:ext uri="{FF2B5EF4-FFF2-40B4-BE49-F238E27FC236}">
                <a16:creationId xmlns:a16="http://schemas.microsoft.com/office/drawing/2014/main" id="{298DD8A6-DB9C-7042-B186-1CF87BF10B6A}"/>
              </a:ext>
            </a:extLst>
          </p:cNvPr>
          <p:cNvSpPr>
            <a:spLocks noGrp="1"/>
          </p:cNvSpPr>
          <p:nvPr>
            <p:ph type="body" sz="half" idx="2"/>
          </p:nvPr>
        </p:nvSpPr>
        <p:spPr>
          <a:xfrm>
            <a:off x="702643" y="2128603"/>
            <a:ext cx="6042931" cy="4349198"/>
          </a:xfrm>
        </p:spPr>
        <p:txBody>
          <a:bodyPr>
            <a:normAutofit/>
          </a:bodyPr>
          <a:lstStyle/>
          <a:p>
            <a:pPr marL="285750" indent="-285750">
              <a:buFont typeface="Arial" panose="020B0604020202020204" pitchFamily="34" charset="0"/>
              <a:buChar char="•"/>
            </a:pPr>
            <a:r>
              <a:rPr lang="fr-FR" sz="1800" dirty="0"/>
              <a:t> 10 coefficients les plus importants en valeur absolue</a:t>
            </a:r>
          </a:p>
          <a:p>
            <a:pPr marL="285750" indent="-285750">
              <a:buFont typeface="Arial" panose="020B0604020202020204" pitchFamily="34" charset="0"/>
              <a:buChar char="•"/>
            </a:pPr>
            <a:endParaRPr lang="fr-FR" sz="1800" dirty="0"/>
          </a:p>
          <a:p>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endParaRPr lang="fr-FR" sz="1800" dirty="0"/>
          </a:p>
          <a:p>
            <a:pPr marL="285750" indent="-285750">
              <a:buFont typeface="Arial" panose="020B0604020202020204" pitchFamily="34" charset="0"/>
              <a:buChar char="•"/>
            </a:pPr>
            <a:r>
              <a:rPr lang="fr-FR" dirty="0"/>
              <a:t>L’importance de la variable </a:t>
            </a:r>
            <a:r>
              <a:rPr lang="fr-FR" dirty="0" err="1"/>
              <a:t>Energy</a:t>
            </a:r>
            <a:r>
              <a:rPr lang="fr-FR" dirty="0"/>
              <a:t> Star score est confirmée par les coefficients de la régression Ridge et les valeurs de </a:t>
            </a:r>
            <a:r>
              <a:rPr lang="fr-FR" dirty="0" err="1"/>
              <a:t>shapley</a:t>
            </a:r>
            <a:r>
              <a:rPr lang="fr-FR" dirty="0"/>
              <a:t>.</a:t>
            </a:r>
          </a:p>
        </p:txBody>
      </p:sp>
      <p:pic>
        <p:nvPicPr>
          <p:cNvPr id="6" name="Image 5">
            <a:extLst>
              <a:ext uri="{FF2B5EF4-FFF2-40B4-BE49-F238E27FC236}">
                <a16:creationId xmlns:a16="http://schemas.microsoft.com/office/drawing/2014/main" id="{87EDFC63-15DE-9444-851C-13BCD587C81E}"/>
              </a:ext>
            </a:extLst>
          </p:cNvPr>
          <p:cNvPicPr>
            <a:picLocks noChangeAspect="1"/>
          </p:cNvPicPr>
          <p:nvPr/>
        </p:nvPicPr>
        <p:blipFill>
          <a:blip r:embed="rId2"/>
          <a:stretch>
            <a:fillRect/>
          </a:stretch>
        </p:blipFill>
        <p:spPr>
          <a:xfrm>
            <a:off x="1447270" y="2456494"/>
            <a:ext cx="3865950" cy="2939733"/>
          </a:xfrm>
          <a:prstGeom prst="rect">
            <a:avLst/>
          </a:prstGeom>
        </p:spPr>
      </p:pic>
      <p:pic>
        <p:nvPicPr>
          <p:cNvPr id="9" name="Image 8">
            <a:extLst>
              <a:ext uri="{FF2B5EF4-FFF2-40B4-BE49-F238E27FC236}">
                <a16:creationId xmlns:a16="http://schemas.microsoft.com/office/drawing/2014/main" id="{ECE6AA0F-B04D-064D-85B5-7E7871D17630}"/>
              </a:ext>
            </a:extLst>
          </p:cNvPr>
          <p:cNvPicPr>
            <a:picLocks noChangeAspect="1"/>
          </p:cNvPicPr>
          <p:nvPr/>
        </p:nvPicPr>
        <p:blipFill>
          <a:blip r:embed="rId3"/>
          <a:stretch>
            <a:fillRect/>
          </a:stretch>
        </p:blipFill>
        <p:spPr>
          <a:xfrm>
            <a:off x="7262692" y="1443831"/>
            <a:ext cx="3848100" cy="2070100"/>
          </a:xfrm>
          <a:prstGeom prst="rect">
            <a:avLst/>
          </a:prstGeom>
        </p:spPr>
      </p:pic>
      <p:pic>
        <p:nvPicPr>
          <p:cNvPr id="12" name="Image 11">
            <a:extLst>
              <a:ext uri="{FF2B5EF4-FFF2-40B4-BE49-F238E27FC236}">
                <a16:creationId xmlns:a16="http://schemas.microsoft.com/office/drawing/2014/main" id="{BBF49C51-1E8D-534C-979F-49B6EAB35290}"/>
              </a:ext>
            </a:extLst>
          </p:cNvPr>
          <p:cNvPicPr>
            <a:picLocks noChangeAspect="1"/>
          </p:cNvPicPr>
          <p:nvPr/>
        </p:nvPicPr>
        <p:blipFill>
          <a:blip r:embed="rId4"/>
          <a:stretch>
            <a:fillRect/>
          </a:stretch>
        </p:blipFill>
        <p:spPr>
          <a:xfrm>
            <a:off x="7262691" y="4186003"/>
            <a:ext cx="3848099" cy="2411151"/>
          </a:xfrm>
          <a:prstGeom prst="rect">
            <a:avLst/>
          </a:prstGeom>
        </p:spPr>
      </p:pic>
      <p:sp>
        <p:nvSpPr>
          <p:cNvPr id="5" name="Cadre 4">
            <a:extLst>
              <a:ext uri="{FF2B5EF4-FFF2-40B4-BE49-F238E27FC236}">
                <a16:creationId xmlns:a16="http://schemas.microsoft.com/office/drawing/2014/main" id="{A83D7987-9B3A-0A4B-BE72-FABD70CD9415}"/>
              </a:ext>
            </a:extLst>
          </p:cNvPr>
          <p:cNvSpPr/>
          <p:nvPr/>
        </p:nvSpPr>
        <p:spPr>
          <a:xfrm>
            <a:off x="1447270" y="4341341"/>
            <a:ext cx="3865950" cy="288324"/>
          </a:xfrm>
          <a:prstGeom prst="frame">
            <a:avLst>
              <a:gd name="adj1" fmla="val 6785"/>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Flèche vers la droite 6">
            <a:extLst>
              <a:ext uri="{FF2B5EF4-FFF2-40B4-BE49-F238E27FC236}">
                <a16:creationId xmlns:a16="http://schemas.microsoft.com/office/drawing/2014/main" id="{B46723F8-7E26-604A-9061-AB54CBA3AA73}"/>
              </a:ext>
            </a:extLst>
          </p:cNvPr>
          <p:cNvSpPr/>
          <p:nvPr/>
        </p:nvSpPr>
        <p:spPr>
          <a:xfrm>
            <a:off x="7037437" y="1758100"/>
            <a:ext cx="450507" cy="141401"/>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Flèche vers la droite 9">
            <a:extLst>
              <a:ext uri="{FF2B5EF4-FFF2-40B4-BE49-F238E27FC236}">
                <a16:creationId xmlns:a16="http://schemas.microsoft.com/office/drawing/2014/main" id="{7C8E6652-A6D7-DB46-B113-B1E74F8C2265}"/>
              </a:ext>
            </a:extLst>
          </p:cNvPr>
          <p:cNvSpPr/>
          <p:nvPr/>
        </p:nvSpPr>
        <p:spPr>
          <a:xfrm>
            <a:off x="6992387" y="4629665"/>
            <a:ext cx="450507" cy="141401"/>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09103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6D98352-310A-3944-8116-14F42B43FAD9}"/>
              </a:ext>
            </a:extLst>
          </p:cNvPr>
          <p:cNvSpPr>
            <a:spLocks noGrp="1"/>
          </p:cNvSpPr>
          <p:nvPr>
            <p:ph idx="1"/>
          </p:nvPr>
        </p:nvSpPr>
        <p:spPr>
          <a:xfrm>
            <a:off x="5021178" y="306148"/>
            <a:ext cx="6898106" cy="6245704"/>
          </a:xfrm>
        </p:spPr>
        <p:txBody>
          <a:bodyPr>
            <a:normAutofit/>
          </a:bodyPr>
          <a:lstStyle/>
          <a:p>
            <a:r>
              <a:rPr lang="fr-FR" b="1" dirty="0"/>
              <a:t>Objectif : </a:t>
            </a:r>
          </a:p>
          <a:p>
            <a:pPr marL="0" indent="0">
              <a:buNone/>
            </a:pPr>
            <a:r>
              <a:rPr lang="fr-FR" sz="2000" dirty="0"/>
              <a:t>Créer un modèle permettant de prédire la consommation en énergie et l’émission de CO</a:t>
            </a:r>
            <a:r>
              <a:rPr lang="fr-FR" sz="2000" baseline="-25000" dirty="0"/>
              <a:t>2</a:t>
            </a:r>
            <a:r>
              <a:rPr lang="fr-FR" sz="2000" dirty="0"/>
              <a:t> des bâtiments non destinés à l’habitation dans la ville de Seattle .</a:t>
            </a:r>
          </a:p>
          <a:p>
            <a:pPr marL="0" indent="0">
              <a:buNone/>
            </a:pPr>
            <a:endParaRPr lang="fr-FR" sz="2000" dirty="0"/>
          </a:p>
          <a:p>
            <a:r>
              <a:rPr lang="fr-FR" b="1" dirty="0"/>
              <a:t>Données : </a:t>
            </a:r>
            <a:endParaRPr lang="fr-FR" sz="2000" b="1" dirty="0"/>
          </a:p>
          <a:p>
            <a:pPr lvl="1">
              <a:buFont typeface="Wingdings" pitchFamily="2" charset="2"/>
              <a:buChar char="ü"/>
            </a:pPr>
            <a:r>
              <a:rPr lang="fr-FR" sz="2000" dirty="0"/>
              <a:t>Relevés de 2016, 2017, 2019 et 2020 de consommation énergétique  et d’émission de CO</a:t>
            </a:r>
            <a:r>
              <a:rPr lang="fr-FR" sz="2000" baseline="-25000" dirty="0"/>
              <a:t>2</a:t>
            </a:r>
            <a:r>
              <a:rPr lang="fr-FR" sz="2000" dirty="0"/>
              <a:t> </a:t>
            </a:r>
          </a:p>
          <a:p>
            <a:pPr lvl="1">
              <a:buFont typeface="Wingdings" pitchFamily="2" charset="2"/>
              <a:buChar char="ü"/>
            </a:pPr>
            <a:r>
              <a:rPr lang="fr-FR" sz="2000" dirty="0"/>
              <a:t>Données structurelles des bâtiments: </a:t>
            </a:r>
          </a:p>
          <a:p>
            <a:pPr lvl="4">
              <a:buFontTx/>
              <a:buChar char="-"/>
            </a:pPr>
            <a:r>
              <a:rPr lang="fr-FR" dirty="0"/>
              <a:t>Surface totale et surface de parking</a:t>
            </a:r>
          </a:p>
          <a:p>
            <a:pPr lvl="4">
              <a:buFontTx/>
              <a:buChar char="-"/>
            </a:pPr>
            <a:r>
              <a:rPr lang="fr-FR" dirty="0"/>
              <a:t>Nombre de bâtiments et nombre d’étages</a:t>
            </a:r>
          </a:p>
          <a:p>
            <a:pPr lvl="4">
              <a:buFontTx/>
              <a:buChar char="-"/>
            </a:pPr>
            <a:r>
              <a:rPr lang="fr-FR" dirty="0"/>
              <a:t>Année de construction des bâtiments </a:t>
            </a:r>
          </a:p>
          <a:p>
            <a:pPr lvl="4">
              <a:buFontTx/>
              <a:buChar char="-"/>
            </a:pPr>
            <a:r>
              <a:rPr lang="fr-FR" dirty="0"/>
              <a:t>Données géographiques (latitude, longitude, </a:t>
            </a:r>
            <a:r>
              <a:rPr lang="fr-FR" dirty="0" err="1"/>
              <a:t>zipcode</a:t>
            </a:r>
            <a:r>
              <a:rPr lang="fr-FR" dirty="0"/>
              <a:t>, </a:t>
            </a:r>
            <a:r>
              <a:rPr lang="fr-FR" dirty="0" err="1"/>
              <a:t>Neighborhood</a:t>
            </a:r>
            <a:r>
              <a:rPr lang="fr-FR" dirty="0"/>
              <a:t>, etc…)</a:t>
            </a:r>
          </a:p>
          <a:p>
            <a:pPr lvl="4">
              <a:buFontTx/>
              <a:buChar char="-"/>
            </a:pPr>
            <a:r>
              <a:rPr lang="fr-FR" dirty="0"/>
              <a:t>Destinations des bâtiments et surface par destination</a:t>
            </a:r>
            <a:endParaRPr lang="fr-FR" sz="2000" dirty="0"/>
          </a:p>
          <a:p>
            <a:pPr lvl="1">
              <a:buFont typeface="Wingdings" pitchFamily="2" charset="2"/>
              <a:buChar char="ü"/>
            </a:pPr>
            <a:r>
              <a:rPr lang="fr-FR" sz="2000" dirty="0" err="1"/>
              <a:t>Energy</a:t>
            </a:r>
            <a:r>
              <a:rPr lang="fr-FR" sz="2000" dirty="0"/>
              <a:t> star score (performance énergétique d’un bâtiment)</a:t>
            </a:r>
          </a:p>
          <a:p>
            <a:pPr lvl="4">
              <a:buFontTx/>
              <a:buChar char="-"/>
            </a:pPr>
            <a:endParaRPr lang="fr-FR" dirty="0"/>
          </a:p>
          <a:p>
            <a:pPr marL="2286000" lvl="5" indent="0">
              <a:buNone/>
            </a:pPr>
            <a:endParaRPr lang="fr-FR" dirty="0"/>
          </a:p>
          <a:p>
            <a:pPr lvl="5">
              <a:buFont typeface="Wingdings" pitchFamily="2" charset="2"/>
              <a:buChar char="ü"/>
            </a:pPr>
            <a:endParaRPr lang="fr-FR" dirty="0"/>
          </a:p>
        </p:txBody>
      </p:sp>
      <p:pic>
        <p:nvPicPr>
          <p:cNvPr id="4" name="Espace réservé du contenu 7">
            <a:extLst>
              <a:ext uri="{FF2B5EF4-FFF2-40B4-BE49-F238E27FC236}">
                <a16:creationId xmlns:a16="http://schemas.microsoft.com/office/drawing/2014/main" id="{827057DC-A2E4-6F42-821B-A9AFAF319AEB}"/>
              </a:ext>
            </a:extLst>
          </p:cNvPr>
          <p:cNvPicPr>
            <a:picLocks noChangeAspect="1"/>
          </p:cNvPicPr>
          <p:nvPr/>
        </p:nvPicPr>
        <p:blipFill>
          <a:blip r:embed="rId2">
            <a:alphaModFix amt="62000"/>
          </a:blip>
          <a:stretch>
            <a:fillRect/>
          </a:stretch>
        </p:blipFill>
        <p:spPr>
          <a:xfrm>
            <a:off x="272716" y="306148"/>
            <a:ext cx="4615565" cy="6245704"/>
          </a:xfrm>
          <a:prstGeom prst="rect">
            <a:avLst/>
          </a:prstGeom>
          <a:effectLst>
            <a:softEdge rad="317500"/>
          </a:effectLst>
        </p:spPr>
      </p:pic>
    </p:spTree>
    <p:extLst>
      <p:ext uri="{BB962C8B-B14F-4D97-AF65-F5344CB8AC3E}">
        <p14:creationId xmlns:p14="http://schemas.microsoft.com/office/powerpoint/2010/main" val="30573164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A65462-02C8-A54D-B71B-F2FC7D5C6B6E}"/>
              </a:ext>
            </a:extLst>
          </p:cNvPr>
          <p:cNvSpPr>
            <a:spLocks noGrp="1"/>
          </p:cNvSpPr>
          <p:nvPr>
            <p:ph type="title"/>
          </p:nvPr>
        </p:nvSpPr>
        <p:spPr>
          <a:xfrm>
            <a:off x="429021" y="365126"/>
            <a:ext cx="10924779" cy="677612"/>
          </a:xfrm>
        </p:spPr>
        <p:txBody>
          <a:bodyPr>
            <a:normAutofit/>
          </a:bodyPr>
          <a:lstStyle/>
          <a:p>
            <a:r>
              <a:rPr lang="fr-FR" sz="3600" b="1" dirty="0"/>
              <a:t>Deuxième Target : </a:t>
            </a:r>
            <a:r>
              <a:rPr lang="fr-FR" sz="3600" b="1" dirty="0" err="1"/>
              <a:t>TotalGHGEmissions</a:t>
            </a:r>
            <a:endParaRPr lang="fr-FR" sz="3600" b="1" dirty="0"/>
          </a:p>
        </p:txBody>
      </p:sp>
      <p:sp>
        <p:nvSpPr>
          <p:cNvPr id="3" name="Espace réservé du contenu 2">
            <a:extLst>
              <a:ext uri="{FF2B5EF4-FFF2-40B4-BE49-F238E27FC236}">
                <a16:creationId xmlns:a16="http://schemas.microsoft.com/office/drawing/2014/main" id="{62EE903D-FDF3-A742-B0DA-753C0A10AC4F}"/>
              </a:ext>
            </a:extLst>
          </p:cNvPr>
          <p:cNvSpPr>
            <a:spLocks noGrp="1"/>
          </p:cNvSpPr>
          <p:nvPr>
            <p:ph sz="half" idx="1"/>
          </p:nvPr>
        </p:nvSpPr>
        <p:spPr>
          <a:xfrm>
            <a:off x="288759" y="1434164"/>
            <a:ext cx="5111014" cy="4514249"/>
          </a:xfrm>
        </p:spPr>
        <p:txBody>
          <a:bodyPr>
            <a:normAutofit/>
          </a:bodyPr>
          <a:lstStyle/>
          <a:p>
            <a:r>
              <a:rPr lang="fr-FR" sz="2000" dirty="0"/>
              <a:t>Les modèles précédents sont testés avec la </a:t>
            </a:r>
            <a:r>
              <a:rPr lang="fr-FR" sz="2000" dirty="0" err="1"/>
              <a:t>feature</a:t>
            </a:r>
            <a:r>
              <a:rPr lang="fr-FR" sz="2000" dirty="0"/>
              <a:t> supplémentaire : part d’énergie électrique dans la consommation totale.</a:t>
            </a:r>
          </a:p>
          <a:p>
            <a:r>
              <a:rPr lang="fr-FR" sz="2000" dirty="0"/>
              <a:t>Deux autres algorithmes sont testé :</a:t>
            </a:r>
          </a:p>
          <a:p>
            <a:pPr lvl="2">
              <a:buFont typeface="Wingdings" pitchFamily="2" charset="2"/>
              <a:buChar char="ü"/>
            </a:pPr>
            <a:r>
              <a:rPr lang="fr-FR" sz="1800" b="1" dirty="0" err="1"/>
              <a:t>Elastic</a:t>
            </a:r>
            <a:r>
              <a:rPr lang="fr-FR" sz="1800" b="1" dirty="0"/>
              <a:t> Net : </a:t>
            </a:r>
            <a:r>
              <a:rPr lang="fr-FR" sz="1800" dirty="0"/>
              <a:t>qui obtient finalement les meilleurs résultats en se ramenant au Lasso</a:t>
            </a:r>
          </a:p>
          <a:p>
            <a:pPr lvl="2">
              <a:buFont typeface="Wingdings" pitchFamily="2" charset="2"/>
              <a:buChar char="ü"/>
            </a:pPr>
            <a:r>
              <a:rPr lang="fr-FR" sz="1800" b="1" dirty="0"/>
              <a:t>SVR :</a:t>
            </a:r>
            <a:r>
              <a:rPr lang="fr-FR" sz="1800" dirty="0"/>
              <a:t> Support </a:t>
            </a:r>
            <a:r>
              <a:rPr lang="fr-FR" sz="1800" dirty="0" err="1"/>
              <a:t>Vector</a:t>
            </a:r>
            <a:r>
              <a:rPr lang="fr-FR" sz="1800" dirty="0"/>
              <a:t> </a:t>
            </a:r>
            <a:r>
              <a:rPr lang="fr-FR" sz="1800" dirty="0" err="1"/>
              <a:t>Regressor</a:t>
            </a:r>
            <a:r>
              <a:rPr lang="fr-FR" sz="1800" dirty="0"/>
              <a:t> avec un noyau gaussien qui obtient le meilleur résultat dans un temps de calcul peu élevé</a:t>
            </a:r>
          </a:p>
          <a:p>
            <a:pPr marL="0" indent="0">
              <a:buNone/>
            </a:pPr>
            <a:endParaRPr lang="fr-FR" sz="2000" dirty="0"/>
          </a:p>
          <a:p>
            <a:endParaRPr lang="fr-FR" sz="2000" dirty="0"/>
          </a:p>
        </p:txBody>
      </p:sp>
      <p:sp>
        <p:nvSpPr>
          <p:cNvPr id="4" name="Espace réservé du contenu 3">
            <a:extLst>
              <a:ext uri="{FF2B5EF4-FFF2-40B4-BE49-F238E27FC236}">
                <a16:creationId xmlns:a16="http://schemas.microsoft.com/office/drawing/2014/main" id="{984829C7-8197-FF48-829E-274ECC7D9F65}"/>
              </a:ext>
            </a:extLst>
          </p:cNvPr>
          <p:cNvSpPr>
            <a:spLocks noGrp="1"/>
          </p:cNvSpPr>
          <p:nvPr>
            <p:ph sz="half" idx="2"/>
          </p:nvPr>
        </p:nvSpPr>
        <p:spPr>
          <a:xfrm>
            <a:off x="5807242" y="1761423"/>
            <a:ext cx="6096000" cy="4415540"/>
          </a:xfrm>
        </p:spPr>
        <p:txBody>
          <a:bodyPr>
            <a:normAutofit/>
          </a:bodyPr>
          <a:lstStyle/>
          <a:p>
            <a:pPr marL="0" indent="0">
              <a:buNone/>
            </a:pPr>
            <a:r>
              <a:rPr lang="fr-FR" dirty="0"/>
              <a:t>Synthèse des résultats</a:t>
            </a:r>
          </a:p>
          <a:p>
            <a:pPr marL="0" indent="0">
              <a:buNone/>
            </a:pPr>
            <a:endParaRPr lang="fr-FR" dirty="0"/>
          </a:p>
          <a:p>
            <a:endParaRPr lang="fr-FR" dirty="0"/>
          </a:p>
          <a:p>
            <a:endParaRPr lang="fr-FR" dirty="0"/>
          </a:p>
        </p:txBody>
      </p:sp>
      <p:pic>
        <p:nvPicPr>
          <p:cNvPr id="6" name="Image 5">
            <a:extLst>
              <a:ext uri="{FF2B5EF4-FFF2-40B4-BE49-F238E27FC236}">
                <a16:creationId xmlns:a16="http://schemas.microsoft.com/office/drawing/2014/main" id="{982AF5FD-568B-DB4E-8A7B-89BA4FF78BD5}"/>
              </a:ext>
            </a:extLst>
          </p:cNvPr>
          <p:cNvPicPr>
            <a:picLocks noChangeAspect="1"/>
          </p:cNvPicPr>
          <p:nvPr/>
        </p:nvPicPr>
        <p:blipFill>
          <a:blip r:embed="rId2"/>
          <a:stretch>
            <a:fillRect/>
          </a:stretch>
        </p:blipFill>
        <p:spPr>
          <a:xfrm>
            <a:off x="6096000" y="2271561"/>
            <a:ext cx="5338813" cy="2604009"/>
          </a:xfrm>
          <a:prstGeom prst="rect">
            <a:avLst/>
          </a:prstGeom>
        </p:spPr>
      </p:pic>
    </p:spTree>
    <p:extLst>
      <p:ext uri="{BB962C8B-B14F-4D97-AF65-F5344CB8AC3E}">
        <p14:creationId xmlns:p14="http://schemas.microsoft.com/office/powerpoint/2010/main" val="778844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3">
            <a:extLst>
              <a:ext uri="{FF2B5EF4-FFF2-40B4-BE49-F238E27FC236}">
                <a16:creationId xmlns:a16="http://schemas.microsoft.com/office/drawing/2014/main" id="{2F93A2DD-7BC3-1A4E-9AC5-7837F73AF717}"/>
              </a:ext>
            </a:extLst>
          </p:cNvPr>
          <p:cNvSpPr>
            <a:spLocks noGrp="1"/>
          </p:cNvSpPr>
          <p:nvPr>
            <p:ph sz="half" idx="1"/>
          </p:nvPr>
        </p:nvSpPr>
        <p:spPr>
          <a:xfrm>
            <a:off x="368709" y="1159329"/>
            <a:ext cx="5651091" cy="5017634"/>
          </a:xfrm>
        </p:spPr>
        <p:txBody>
          <a:bodyPr/>
          <a:lstStyle/>
          <a:p>
            <a:r>
              <a:rPr lang="fr-FR" sz="2000" dirty="0"/>
              <a:t>Meilleure moyenne pour r2 score = 0.821</a:t>
            </a:r>
          </a:p>
          <a:p>
            <a:r>
              <a:rPr lang="fr-FR" sz="2000" dirty="0"/>
              <a:t>Fit time = 0.0884 s</a:t>
            </a:r>
          </a:p>
          <a:p>
            <a:endParaRPr lang="fr-FR" sz="2000" dirty="0"/>
          </a:p>
          <a:p>
            <a:pPr lvl="2"/>
            <a:endParaRPr lang="fr-FR" dirty="0"/>
          </a:p>
        </p:txBody>
      </p:sp>
      <p:sp>
        <p:nvSpPr>
          <p:cNvPr id="3" name="Espace réservé du texte 2">
            <a:extLst>
              <a:ext uri="{FF2B5EF4-FFF2-40B4-BE49-F238E27FC236}">
                <a16:creationId xmlns:a16="http://schemas.microsoft.com/office/drawing/2014/main" id="{9E19488E-FB00-7E40-AFE3-CC640D6FE19B}"/>
              </a:ext>
            </a:extLst>
          </p:cNvPr>
          <p:cNvSpPr>
            <a:spLocks noGrp="1"/>
          </p:cNvSpPr>
          <p:nvPr>
            <p:ph type="body" idx="4294967295"/>
          </p:nvPr>
        </p:nvSpPr>
        <p:spPr>
          <a:xfrm>
            <a:off x="489857" y="359229"/>
            <a:ext cx="5529943" cy="587828"/>
          </a:xfrm>
        </p:spPr>
        <p:txBody>
          <a:bodyPr>
            <a:noAutofit/>
          </a:bodyPr>
          <a:lstStyle/>
          <a:p>
            <a:pPr marL="0" indent="0" algn="ctr">
              <a:spcBef>
                <a:spcPct val="0"/>
              </a:spcBef>
              <a:buNone/>
            </a:pPr>
            <a:r>
              <a:rPr lang="fr-FR" sz="3600" b="1" dirty="0">
                <a:latin typeface="+mj-lt"/>
                <a:ea typeface="+mj-ea"/>
                <a:cs typeface="+mj-cs"/>
              </a:rPr>
              <a:t>SVR </a:t>
            </a:r>
            <a:r>
              <a:rPr lang="fr-FR" b="1" dirty="0">
                <a:latin typeface="+mj-lt"/>
                <a:ea typeface="+mj-ea"/>
                <a:cs typeface="+mj-cs"/>
              </a:rPr>
              <a:t>sans </a:t>
            </a:r>
            <a:r>
              <a:rPr lang="fr-FR" b="1" dirty="0" err="1">
                <a:latin typeface="+mj-lt"/>
                <a:ea typeface="+mj-ea"/>
                <a:cs typeface="+mj-cs"/>
              </a:rPr>
              <a:t>Energy</a:t>
            </a:r>
            <a:r>
              <a:rPr lang="fr-FR" b="1" dirty="0">
                <a:latin typeface="+mj-lt"/>
                <a:ea typeface="+mj-ea"/>
                <a:cs typeface="+mj-cs"/>
              </a:rPr>
              <a:t> Star Score</a:t>
            </a:r>
            <a:endParaRPr lang="fr-FR" sz="3600" b="1" dirty="0">
              <a:latin typeface="+mj-lt"/>
              <a:ea typeface="+mj-ea"/>
              <a:cs typeface="+mj-cs"/>
            </a:endParaRPr>
          </a:p>
        </p:txBody>
      </p:sp>
      <p:sp>
        <p:nvSpPr>
          <p:cNvPr id="5" name="Espace réservé du texte 4">
            <a:extLst>
              <a:ext uri="{FF2B5EF4-FFF2-40B4-BE49-F238E27FC236}">
                <a16:creationId xmlns:a16="http://schemas.microsoft.com/office/drawing/2014/main" id="{E5A55B91-2E27-AE48-AC76-A2F9CC1F4F63}"/>
              </a:ext>
            </a:extLst>
          </p:cNvPr>
          <p:cNvSpPr>
            <a:spLocks noGrp="1"/>
          </p:cNvSpPr>
          <p:nvPr>
            <p:ph type="body" sz="quarter" idx="4294967295"/>
          </p:nvPr>
        </p:nvSpPr>
        <p:spPr>
          <a:xfrm>
            <a:off x="6662059" y="359229"/>
            <a:ext cx="5181600" cy="587828"/>
          </a:xfrm>
        </p:spPr>
        <p:txBody>
          <a:bodyPr>
            <a:normAutofit/>
          </a:bodyPr>
          <a:lstStyle/>
          <a:p>
            <a:pPr marL="0" indent="0" algn="ctr">
              <a:spcBef>
                <a:spcPct val="0"/>
              </a:spcBef>
              <a:buNone/>
            </a:pPr>
            <a:r>
              <a:rPr lang="fr-FR" sz="3600" b="1" dirty="0">
                <a:latin typeface="+mj-lt"/>
                <a:ea typeface="+mj-ea"/>
                <a:cs typeface="+mj-cs"/>
              </a:rPr>
              <a:t>SVR </a:t>
            </a:r>
            <a:r>
              <a:rPr lang="fr-FR" b="1" dirty="0">
                <a:latin typeface="+mj-lt"/>
                <a:ea typeface="+mj-ea"/>
                <a:cs typeface="+mj-cs"/>
              </a:rPr>
              <a:t>avec </a:t>
            </a:r>
            <a:r>
              <a:rPr lang="fr-FR" b="1" dirty="0" err="1">
                <a:latin typeface="+mj-lt"/>
                <a:ea typeface="+mj-ea"/>
                <a:cs typeface="+mj-cs"/>
              </a:rPr>
              <a:t>Energy</a:t>
            </a:r>
            <a:r>
              <a:rPr lang="fr-FR" b="1" dirty="0">
                <a:latin typeface="+mj-lt"/>
                <a:ea typeface="+mj-ea"/>
                <a:cs typeface="+mj-cs"/>
              </a:rPr>
              <a:t> Star Score</a:t>
            </a:r>
          </a:p>
          <a:p>
            <a:pPr marL="0" indent="0">
              <a:buNone/>
            </a:pPr>
            <a:endParaRPr lang="fr-FR" sz="3600" b="1" dirty="0">
              <a:latin typeface="+mj-lt"/>
              <a:ea typeface="+mj-ea"/>
              <a:cs typeface="+mj-cs"/>
            </a:endParaRPr>
          </a:p>
          <a:p>
            <a:pPr marL="0" indent="0">
              <a:buNone/>
            </a:pPr>
            <a:endParaRPr lang="fr-FR" sz="2000" b="1" dirty="0">
              <a:latin typeface="+mj-lt"/>
              <a:ea typeface="+mj-ea"/>
              <a:cs typeface="+mj-cs"/>
            </a:endParaRPr>
          </a:p>
        </p:txBody>
      </p:sp>
      <p:sp>
        <p:nvSpPr>
          <p:cNvPr id="9" name="Espace réservé du contenu 8">
            <a:extLst>
              <a:ext uri="{FF2B5EF4-FFF2-40B4-BE49-F238E27FC236}">
                <a16:creationId xmlns:a16="http://schemas.microsoft.com/office/drawing/2014/main" id="{98AE27F0-856B-F94C-AC3F-B15671B96787}"/>
              </a:ext>
            </a:extLst>
          </p:cNvPr>
          <p:cNvSpPr>
            <a:spLocks noGrp="1"/>
          </p:cNvSpPr>
          <p:nvPr>
            <p:ph sz="half" idx="2"/>
          </p:nvPr>
        </p:nvSpPr>
        <p:spPr>
          <a:xfrm>
            <a:off x="6172200" y="1159329"/>
            <a:ext cx="5883380" cy="5017634"/>
          </a:xfrm>
        </p:spPr>
        <p:txBody>
          <a:bodyPr/>
          <a:lstStyle/>
          <a:p>
            <a:r>
              <a:rPr lang="fr-FR" sz="2000" dirty="0"/>
              <a:t>Meilleure moyenne pour r2 score = 0.924</a:t>
            </a:r>
          </a:p>
          <a:p>
            <a:r>
              <a:rPr lang="fr-FR" sz="2000" dirty="0"/>
              <a:t>Fit time = 0.0422 s</a:t>
            </a:r>
          </a:p>
          <a:p>
            <a:r>
              <a:rPr lang="fr-FR" sz="2000" dirty="0"/>
              <a:t>Le bénéfice de l’utilisation de </a:t>
            </a:r>
            <a:r>
              <a:rPr lang="fr-FR" sz="2000" dirty="0" err="1"/>
              <a:t>Energy</a:t>
            </a:r>
            <a:r>
              <a:rPr lang="fr-FR" sz="2000" dirty="0"/>
              <a:t> Star Score est de nouveau flagrant.</a:t>
            </a:r>
          </a:p>
          <a:p>
            <a:endParaRPr lang="fr-FR" sz="2000" b="1" dirty="0"/>
          </a:p>
          <a:p>
            <a:endParaRPr lang="fr-FR" dirty="0"/>
          </a:p>
        </p:txBody>
      </p:sp>
      <p:pic>
        <p:nvPicPr>
          <p:cNvPr id="11" name="Image 10">
            <a:extLst>
              <a:ext uri="{FF2B5EF4-FFF2-40B4-BE49-F238E27FC236}">
                <a16:creationId xmlns:a16="http://schemas.microsoft.com/office/drawing/2014/main" id="{14236F99-FDAD-5C47-92FD-C32C4B74CA54}"/>
              </a:ext>
            </a:extLst>
          </p:cNvPr>
          <p:cNvPicPr>
            <a:picLocks noChangeAspect="1"/>
          </p:cNvPicPr>
          <p:nvPr/>
        </p:nvPicPr>
        <p:blipFill rotWithShape="1">
          <a:blip r:embed="rId2"/>
          <a:srcRect l="8289" t="6907" r="8289" b="4921"/>
          <a:stretch/>
        </p:blipFill>
        <p:spPr>
          <a:xfrm>
            <a:off x="6297037" y="2692224"/>
            <a:ext cx="5689015" cy="3006447"/>
          </a:xfrm>
          <a:prstGeom prst="rect">
            <a:avLst/>
          </a:prstGeom>
        </p:spPr>
      </p:pic>
      <p:pic>
        <p:nvPicPr>
          <p:cNvPr id="15" name="Image 14">
            <a:extLst>
              <a:ext uri="{FF2B5EF4-FFF2-40B4-BE49-F238E27FC236}">
                <a16:creationId xmlns:a16="http://schemas.microsoft.com/office/drawing/2014/main" id="{66D412A6-544B-C047-AD62-0E2F1D19E9B5}"/>
              </a:ext>
            </a:extLst>
          </p:cNvPr>
          <p:cNvPicPr>
            <a:picLocks noChangeAspect="1"/>
          </p:cNvPicPr>
          <p:nvPr/>
        </p:nvPicPr>
        <p:blipFill rotWithShape="1">
          <a:blip r:embed="rId3"/>
          <a:srcRect l="6875" t="7207" r="6875" b="4922"/>
          <a:stretch/>
        </p:blipFill>
        <p:spPr>
          <a:xfrm>
            <a:off x="212620" y="2701651"/>
            <a:ext cx="5883380" cy="2997020"/>
          </a:xfrm>
          <a:prstGeom prst="rect">
            <a:avLst/>
          </a:prstGeom>
        </p:spPr>
      </p:pic>
    </p:spTree>
    <p:extLst>
      <p:ext uri="{BB962C8B-B14F-4D97-AF65-F5344CB8AC3E}">
        <p14:creationId xmlns:p14="http://schemas.microsoft.com/office/powerpoint/2010/main" val="3713941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8B0DB0-F424-9547-9FA2-E06AF6F38D21}"/>
              </a:ext>
            </a:extLst>
          </p:cNvPr>
          <p:cNvSpPr>
            <a:spLocks noGrp="1"/>
          </p:cNvSpPr>
          <p:nvPr>
            <p:ph type="title"/>
          </p:nvPr>
        </p:nvSpPr>
        <p:spPr>
          <a:xfrm>
            <a:off x="702642" y="327258"/>
            <a:ext cx="4069383" cy="867361"/>
          </a:xfrm>
        </p:spPr>
        <p:txBody>
          <a:bodyPr>
            <a:normAutofit fontScale="90000"/>
          </a:bodyPr>
          <a:lstStyle/>
          <a:p>
            <a:pPr>
              <a:spcBef>
                <a:spcPts val="1200"/>
              </a:spcBef>
              <a:spcAft>
                <a:spcPts val="600"/>
              </a:spcAft>
            </a:pPr>
            <a:r>
              <a:rPr lang="fr-FR" sz="4000" b="1" dirty="0" err="1"/>
              <a:t>Feature</a:t>
            </a:r>
            <a:r>
              <a:rPr lang="fr-FR" dirty="0"/>
              <a:t> </a:t>
            </a:r>
            <a:r>
              <a:rPr lang="fr-FR" sz="4000" b="1" dirty="0"/>
              <a:t>Importance</a:t>
            </a:r>
            <a:br>
              <a:rPr lang="fr-FR" b="1" dirty="0"/>
            </a:br>
            <a:r>
              <a:rPr lang="fr-FR" sz="2700" b="1" dirty="0"/>
              <a:t>(</a:t>
            </a:r>
            <a:r>
              <a:rPr lang="fr-FR" sz="2800" b="1" dirty="0"/>
              <a:t>sans </a:t>
            </a:r>
            <a:r>
              <a:rPr lang="fr-FR" sz="2800" b="1" dirty="0" err="1"/>
              <a:t>Energy</a:t>
            </a:r>
            <a:r>
              <a:rPr lang="fr-FR" sz="2800" b="1" dirty="0"/>
              <a:t> Star Score)</a:t>
            </a:r>
            <a:endParaRPr lang="fr-FR" sz="4000" b="1" dirty="0"/>
          </a:p>
        </p:txBody>
      </p:sp>
      <p:sp>
        <p:nvSpPr>
          <p:cNvPr id="3" name="Espace réservé du contenu 2">
            <a:extLst>
              <a:ext uri="{FF2B5EF4-FFF2-40B4-BE49-F238E27FC236}">
                <a16:creationId xmlns:a16="http://schemas.microsoft.com/office/drawing/2014/main" id="{EC9224D7-BF74-4948-AD17-CEC6479AF17C}"/>
              </a:ext>
            </a:extLst>
          </p:cNvPr>
          <p:cNvSpPr>
            <a:spLocks noGrp="1"/>
          </p:cNvSpPr>
          <p:nvPr>
            <p:ph idx="1"/>
          </p:nvPr>
        </p:nvSpPr>
        <p:spPr>
          <a:xfrm>
            <a:off x="7018096" y="327259"/>
            <a:ext cx="4337292" cy="6373344"/>
          </a:xfrm>
        </p:spPr>
        <p:txBody>
          <a:bodyPr/>
          <a:lstStyle/>
          <a:p>
            <a:pPr marL="0" indent="0">
              <a:buNone/>
            </a:pPr>
            <a:r>
              <a:rPr lang="fr-FR" sz="1800" b="1" dirty="0"/>
              <a:t>Valeurs de Shapley par bâtiment</a:t>
            </a:r>
          </a:p>
          <a:p>
            <a:endParaRPr lang="fr-FR" sz="1400" dirty="0"/>
          </a:p>
          <a:p>
            <a:r>
              <a:rPr lang="fr-FR" sz="1800" dirty="0"/>
              <a:t>Exemple 1:</a:t>
            </a:r>
          </a:p>
          <a:p>
            <a:endParaRPr lang="fr-FR" dirty="0"/>
          </a:p>
          <a:p>
            <a:endParaRPr lang="fr-FR" dirty="0"/>
          </a:p>
          <a:p>
            <a:endParaRPr lang="fr-FR" dirty="0"/>
          </a:p>
          <a:p>
            <a:pPr marL="0" indent="0">
              <a:buNone/>
            </a:pPr>
            <a:endParaRPr lang="fr-FR" dirty="0"/>
          </a:p>
          <a:p>
            <a:r>
              <a:rPr lang="fr-FR" sz="1800" dirty="0"/>
              <a:t>Exemple 2</a:t>
            </a:r>
            <a:r>
              <a:rPr lang="fr-FR" dirty="0"/>
              <a:t>	</a:t>
            </a:r>
          </a:p>
          <a:p>
            <a:endParaRPr lang="fr-FR" dirty="0"/>
          </a:p>
        </p:txBody>
      </p:sp>
      <p:sp>
        <p:nvSpPr>
          <p:cNvPr id="4" name="Espace réservé du texte 3">
            <a:extLst>
              <a:ext uri="{FF2B5EF4-FFF2-40B4-BE49-F238E27FC236}">
                <a16:creationId xmlns:a16="http://schemas.microsoft.com/office/drawing/2014/main" id="{298DD8A6-DB9C-7042-B186-1CF87BF10B6A}"/>
              </a:ext>
            </a:extLst>
          </p:cNvPr>
          <p:cNvSpPr>
            <a:spLocks noGrp="1"/>
          </p:cNvSpPr>
          <p:nvPr>
            <p:ph type="body" sz="half" idx="2"/>
          </p:nvPr>
        </p:nvSpPr>
        <p:spPr>
          <a:xfrm>
            <a:off x="702643" y="1297858"/>
            <a:ext cx="5265671" cy="5179943"/>
          </a:xfrm>
        </p:spPr>
        <p:txBody>
          <a:bodyPr>
            <a:normAutofit/>
          </a:bodyPr>
          <a:lstStyle/>
          <a:p>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r>
              <a:rPr lang="fr-FR" sz="2200" dirty="0"/>
              <a:t>La variable part d’énergie électrique joue un rôle important</a:t>
            </a:r>
          </a:p>
          <a:p>
            <a:pPr marL="285750" indent="-285750">
              <a:buFont typeface="Arial" panose="020B0604020202020204" pitchFamily="34" charset="0"/>
              <a:buChar char="•"/>
            </a:pPr>
            <a:r>
              <a:rPr lang="fr-FR" sz="2200" dirty="0"/>
              <a:t>On retrouve les mêmes variables principales que pour la prédiction de la consommation énergétique</a:t>
            </a:r>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p:txBody>
      </p:sp>
      <p:pic>
        <p:nvPicPr>
          <p:cNvPr id="7" name="Image 6">
            <a:extLst>
              <a:ext uri="{FF2B5EF4-FFF2-40B4-BE49-F238E27FC236}">
                <a16:creationId xmlns:a16="http://schemas.microsoft.com/office/drawing/2014/main" id="{5EAE8E37-A8C1-D74C-838F-618E8EFF579F}"/>
              </a:ext>
            </a:extLst>
          </p:cNvPr>
          <p:cNvPicPr>
            <a:picLocks noChangeAspect="1"/>
          </p:cNvPicPr>
          <p:nvPr/>
        </p:nvPicPr>
        <p:blipFill>
          <a:blip r:embed="rId2"/>
          <a:stretch>
            <a:fillRect/>
          </a:stretch>
        </p:blipFill>
        <p:spPr>
          <a:xfrm>
            <a:off x="7576456" y="1399798"/>
            <a:ext cx="3948549" cy="2351107"/>
          </a:xfrm>
          <a:prstGeom prst="rect">
            <a:avLst/>
          </a:prstGeom>
        </p:spPr>
      </p:pic>
      <p:pic>
        <p:nvPicPr>
          <p:cNvPr id="11" name="Image 10">
            <a:extLst>
              <a:ext uri="{FF2B5EF4-FFF2-40B4-BE49-F238E27FC236}">
                <a16:creationId xmlns:a16="http://schemas.microsoft.com/office/drawing/2014/main" id="{5546B2E7-84E4-3D41-9769-593A984DA453}"/>
              </a:ext>
            </a:extLst>
          </p:cNvPr>
          <p:cNvPicPr>
            <a:picLocks noChangeAspect="1"/>
          </p:cNvPicPr>
          <p:nvPr/>
        </p:nvPicPr>
        <p:blipFill>
          <a:blip r:embed="rId3"/>
          <a:stretch>
            <a:fillRect/>
          </a:stretch>
        </p:blipFill>
        <p:spPr>
          <a:xfrm>
            <a:off x="7576456" y="4112249"/>
            <a:ext cx="3983203" cy="2499864"/>
          </a:xfrm>
          <a:prstGeom prst="rect">
            <a:avLst/>
          </a:prstGeom>
        </p:spPr>
      </p:pic>
      <p:sp>
        <p:nvSpPr>
          <p:cNvPr id="8" name="Flèche vers la droite 7">
            <a:extLst>
              <a:ext uri="{FF2B5EF4-FFF2-40B4-BE49-F238E27FC236}">
                <a16:creationId xmlns:a16="http://schemas.microsoft.com/office/drawing/2014/main" id="{198217EA-F701-A542-ABBB-0931C99203FB}"/>
              </a:ext>
            </a:extLst>
          </p:cNvPr>
          <p:cNvSpPr/>
          <p:nvPr/>
        </p:nvSpPr>
        <p:spPr>
          <a:xfrm>
            <a:off x="7351202" y="1833514"/>
            <a:ext cx="450507" cy="141401"/>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Flèche vers la droite 8">
            <a:extLst>
              <a:ext uri="{FF2B5EF4-FFF2-40B4-BE49-F238E27FC236}">
                <a16:creationId xmlns:a16="http://schemas.microsoft.com/office/drawing/2014/main" id="{88778C69-0AE5-E044-AD51-52222773AAEF}"/>
              </a:ext>
            </a:extLst>
          </p:cNvPr>
          <p:cNvSpPr/>
          <p:nvPr/>
        </p:nvSpPr>
        <p:spPr>
          <a:xfrm>
            <a:off x="7362042" y="4755826"/>
            <a:ext cx="450507" cy="141401"/>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518210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8B0DB0-F424-9547-9FA2-E06AF6F38D21}"/>
              </a:ext>
            </a:extLst>
          </p:cNvPr>
          <p:cNvSpPr>
            <a:spLocks noGrp="1"/>
          </p:cNvSpPr>
          <p:nvPr>
            <p:ph type="title"/>
          </p:nvPr>
        </p:nvSpPr>
        <p:spPr>
          <a:xfrm>
            <a:off x="702642" y="327258"/>
            <a:ext cx="4069383" cy="867361"/>
          </a:xfrm>
        </p:spPr>
        <p:txBody>
          <a:bodyPr>
            <a:normAutofit fontScale="90000"/>
          </a:bodyPr>
          <a:lstStyle/>
          <a:p>
            <a:pPr>
              <a:spcBef>
                <a:spcPts val="1200"/>
              </a:spcBef>
              <a:spcAft>
                <a:spcPts val="600"/>
              </a:spcAft>
            </a:pPr>
            <a:r>
              <a:rPr lang="fr-FR" sz="4000" b="1" dirty="0" err="1"/>
              <a:t>Feature</a:t>
            </a:r>
            <a:r>
              <a:rPr lang="fr-FR" dirty="0"/>
              <a:t> </a:t>
            </a:r>
            <a:r>
              <a:rPr lang="fr-FR" sz="4000" b="1" dirty="0"/>
              <a:t>Importance</a:t>
            </a:r>
            <a:br>
              <a:rPr lang="fr-FR" b="1" dirty="0"/>
            </a:br>
            <a:r>
              <a:rPr lang="fr-FR" sz="2700" b="1" dirty="0"/>
              <a:t>(</a:t>
            </a:r>
            <a:r>
              <a:rPr lang="fr-FR" sz="2800" b="1" dirty="0"/>
              <a:t>avec </a:t>
            </a:r>
            <a:r>
              <a:rPr lang="fr-FR" sz="2800" b="1" dirty="0" err="1"/>
              <a:t>Energy</a:t>
            </a:r>
            <a:r>
              <a:rPr lang="fr-FR" sz="2800" b="1" dirty="0"/>
              <a:t> Star Score)</a:t>
            </a:r>
            <a:endParaRPr lang="fr-FR" sz="4000" b="1" dirty="0"/>
          </a:p>
        </p:txBody>
      </p:sp>
      <p:sp>
        <p:nvSpPr>
          <p:cNvPr id="3" name="Espace réservé du contenu 2">
            <a:extLst>
              <a:ext uri="{FF2B5EF4-FFF2-40B4-BE49-F238E27FC236}">
                <a16:creationId xmlns:a16="http://schemas.microsoft.com/office/drawing/2014/main" id="{EC9224D7-BF74-4948-AD17-CEC6479AF17C}"/>
              </a:ext>
            </a:extLst>
          </p:cNvPr>
          <p:cNvSpPr>
            <a:spLocks noGrp="1"/>
          </p:cNvSpPr>
          <p:nvPr>
            <p:ph idx="1"/>
          </p:nvPr>
        </p:nvSpPr>
        <p:spPr>
          <a:xfrm>
            <a:off x="7018096" y="327259"/>
            <a:ext cx="4337292" cy="6373344"/>
          </a:xfrm>
        </p:spPr>
        <p:txBody>
          <a:bodyPr/>
          <a:lstStyle/>
          <a:p>
            <a:pPr marL="0" indent="0">
              <a:buNone/>
            </a:pPr>
            <a:r>
              <a:rPr lang="fr-FR" sz="1800" b="1" dirty="0"/>
              <a:t>Valeurs de Shapley par bâtiment</a:t>
            </a:r>
          </a:p>
          <a:p>
            <a:endParaRPr lang="fr-FR" sz="1400" dirty="0"/>
          </a:p>
          <a:p>
            <a:r>
              <a:rPr lang="fr-FR" sz="1800" dirty="0"/>
              <a:t>Exemple 1:</a:t>
            </a:r>
          </a:p>
          <a:p>
            <a:endParaRPr lang="fr-FR" dirty="0"/>
          </a:p>
          <a:p>
            <a:endParaRPr lang="fr-FR" dirty="0"/>
          </a:p>
          <a:p>
            <a:endParaRPr lang="fr-FR" dirty="0"/>
          </a:p>
          <a:p>
            <a:pPr marL="0" indent="0">
              <a:buNone/>
            </a:pPr>
            <a:endParaRPr lang="fr-FR" dirty="0"/>
          </a:p>
          <a:p>
            <a:r>
              <a:rPr lang="fr-FR" sz="1800" dirty="0"/>
              <a:t>Exemple 2</a:t>
            </a:r>
            <a:r>
              <a:rPr lang="fr-FR" dirty="0"/>
              <a:t>	</a:t>
            </a:r>
          </a:p>
          <a:p>
            <a:endParaRPr lang="fr-FR" dirty="0"/>
          </a:p>
        </p:txBody>
      </p:sp>
      <p:sp>
        <p:nvSpPr>
          <p:cNvPr id="4" name="Espace réservé du texte 3">
            <a:extLst>
              <a:ext uri="{FF2B5EF4-FFF2-40B4-BE49-F238E27FC236}">
                <a16:creationId xmlns:a16="http://schemas.microsoft.com/office/drawing/2014/main" id="{298DD8A6-DB9C-7042-B186-1CF87BF10B6A}"/>
              </a:ext>
            </a:extLst>
          </p:cNvPr>
          <p:cNvSpPr>
            <a:spLocks noGrp="1"/>
          </p:cNvSpPr>
          <p:nvPr>
            <p:ph type="body" sz="half" idx="2"/>
          </p:nvPr>
        </p:nvSpPr>
        <p:spPr>
          <a:xfrm>
            <a:off x="702643" y="1297858"/>
            <a:ext cx="5265671" cy="5179943"/>
          </a:xfrm>
        </p:spPr>
        <p:txBody>
          <a:bodyPr>
            <a:normAutofit/>
          </a:bodyPr>
          <a:lstStyle/>
          <a:p>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endParaRPr lang="fr-FR" sz="1800" dirty="0"/>
          </a:p>
          <a:p>
            <a:pPr marL="285750" indent="-285750">
              <a:buFont typeface="Arial" panose="020B0604020202020204" pitchFamily="34" charset="0"/>
              <a:buChar char="•"/>
            </a:pPr>
            <a:r>
              <a:rPr lang="fr-FR" sz="2200" dirty="0"/>
              <a:t>Les exemples confirment l’importance d’</a:t>
            </a:r>
            <a:r>
              <a:rPr lang="fr-FR" sz="2200" dirty="0" err="1"/>
              <a:t>Energy</a:t>
            </a:r>
            <a:r>
              <a:rPr lang="fr-FR" sz="2200" dirty="0"/>
              <a:t> Star Score</a:t>
            </a:r>
          </a:p>
          <a:p>
            <a:endParaRPr lang="fr-FR" sz="1800" dirty="0"/>
          </a:p>
          <a:p>
            <a:pPr marL="285750" indent="-285750">
              <a:buFont typeface="Arial" panose="020B0604020202020204" pitchFamily="34" charset="0"/>
              <a:buChar char="•"/>
            </a:pPr>
            <a:endParaRPr lang="fr-FR" sz="1800" dirty="0"/>
          </a:p>
          <a:p>
            <a:endParaRPr lang="fr-FR" sz="1800" dirty="0"/>
          </a:p>
          <a:p>
            <a:pPr marL="285750" indent="-285750">
              <a:buFont typeface="Arial" panose="020B0604020202020204" pitchFamily="34" charset="0"/>
              <a:buChar char="•"/>
            </a:pPr>
            <a:endParaRPr lang="fr-FR" sz="1800" dirty="0"/>
          </a:p>
        </p:txBody>
      </p:sp>
      <p:pic>
        <p:nvPicPr>
          <p:cNvPr id="6" name="Image 5">
            <a:extLst>
              <a:ext uri="{FF2B5EF4-FFF2-40B4-BE49-F238E27FC236}">
                <a16:creationId xmlns:a16="http://schemas.microsoft.com/office/drawing/2014/main" id="{4EAFDBB5-D9E7-BF48-9A02-F3DBAE14E0EB}"/>
              </a:ext>
            </a:extLst>
          </p:cNvPr>
          <p:cNvPicPr>
            <a:picLocks noChangeAspect="1"/>
          </p:cNvPicPr>
          <p:nvPr/>
        </p:nvPicPr>
        <p:blipFill>
          <a:blip r:embed="rId2"/>
          <a:stretch>
            <a:fillRect/>
          </a:stretch>
        </p:blipFill>
        <p:spPr>
          <a:xfrm>
            <a:off x="7929153" y="1318506"/>
            <a:ext cx="3822393" cy="2404408"/>
          </a:xfrm>
          <a:prstGeom prst="rect">
            <a:avLst/>
          </a:prstGeom>
        </p:spPr>
      </p:pic>
      <p:pic>
        <p:nvPicPr>
          <p:cNvPr id="9" name="Image 8">
            <a:extLst>
              <a:ext uri="{FF2B5EF4-FFF2-40B4-BE49-F238E27FC236}">
                <a16:creationId xmlns:a16="http://schemas.microsoft.com/office/drawing/2014/main" id="{156FDED3-9947-104D-96EC-087B586BEEEB}"/>
              </a:ext>
            </a:extLst>
          </p:cNvPr>
          <p:cNvPicPr>
            <a:picLocks noChangeAspect="1"/>
          </p:cNvPicPr>
          <p:nvPr/>
        </p:nvPicPr>
        <p:blipFill>
          <a:blip r:embed="rId3"/>
          <a:stretch>
            <a:fillRect/>
          </a:stretch>
        </p:blipFill>
        <p:spPr>
          <a:xfrm>
            <a:off x="7929152" y="4146040"/>
            <a:ext cx="3822393" cy="2407611"/>
          </a:xfrm>
          <a:prstGeom prst="rect">
            <a:avLst/>
          </a:prstGeom>
        </p:spPr>
      </p:pic>
      <p:sp>
        <p:nvSpPr>
          <p:cNvPr id="7" name="Flèche vers la droite 6">
            <a:extLst>
              <a:ext uri="{FF2B5EF4-FFF2-40B4-BE49-F238E27FC236}">
                <a16:creationId xmlns:a16="http://schemas.microsoft.com/office/drawing/2014/main" id="{3DD2AF7C-9642-CB42-90BE-01C08E013E14}"/>
              </a:ext>
            </a:extLst>
          </p:cNvPr>
          <p:cNvSpPr/>
          <p:nvPr/>
        </p:nvSpPr>
        <p:spPr>
          <a:xfrm>
            <a:off x="7630838" y="1956063"/>
            <a:ext cx="450507" cy="141401"/>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vers la droite 7">
            <a:extLst>
              <a:ext uri="{FF2B5EF4-FFF2-40B4-BE49-F238E27FC236}">
                <a16:creationId xmlns:a16="http://schemas.microsoft.com/office/drawing/2014/main" id="{CAA5E645-E30C-0844-BA09-4421EE7595F9}"/>
              </a:ext>
            </a:extLst>
          </p:cNvPr>
          <p:cNvSpPr/>
          <p:nvPr/>
        </p:nvSpPr>
        <p:spPr>
          <a:xfrm>
            <a:off x="7630838" y="4394237"/>
            <a:ext cx="450507" cy="141401"/>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612496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E58BE7D-EB6E-CE46-B90F-D8AA9EE253FF}"/>
              </a:ext>
            </a:extLst>
          </p:cNvPr>
          <p:cNvSpPr>
            <a:spLocks noGrp="1"/>
          </p:cNvSpPr>
          <p:nvPr>
            <p:ph idx="1"/>
          </p:nvPr>
        </p:nvSpPr>
        <p:spPr>
          <a:xfrm>
            <a:off x="838200" y="233464"/>
            <a:ext cx="10515600" cy="6400800"/>
          </a:xfrm>
        </p:spPr>
        <p:txBody>
          <a:bodyPr>
            <a:normAutofit/>
          </a:bodyPr>
          <a:lstStyle/>
          <a:p>
            <a:r>
              <a:rPr lang="fr-FR" sz="2000" b="1" dirty="0"/>
              <a:t>Sélection des bâtiments non résidentiels</a:t>
            </a:r>
          </a:p>
          <a:p>
            <a:r>
              <a:rPr lang="fr-FR" sz="2000" b="1" dirty="0"/>
              <a:t>Nature des bâtiments :</a:t>
            </a:r>
          </a:p>
          <a:p>
            <a:pPr lvl="2">
              <a:buFont typeface="Wingdings" pitchFamily="2" charset="2"/>
              <a:buChar char="ü"/>
            </a:pPr>
            <a:r>
              <a:rPr lang="fr-FR" sz="1800" dirty="0"/>
              <a:t>Création d’une liste de catégories à partir de </a:t>
            </a:r>
            <a:r>
              <a:rPr lang="fr-FR" sz="1800" dirty="0" err="1"/>
              <a:t>LargestPropertyUseType</a:t>
            </a:r>
            <a:r>
              <a:rPr lang="fr-FR" sz="1800" dirty="0"/>
              <a:t> </a:t>
            </a:r>
          </a:p>
          <a:p>
            <a:pPr lvl="2">
              <a:buFont typeface="Wingdings" pitchFamily="2" charset="2"/>
              <a:buChar char="ü"/>
            </a:pPr>
            <a:r>
              <a:rPr lang="fr-FR" sz="1800" dirty="0"/>
              <a:t>Homogénéisation des appellations sur les 4 années et créations de colonnes first use, second use et </a:t>
            </a:r>
            <a:r>
              <a:rPr lang="fr-FR" sz="1800" dirty="0" err="1"/>
              <a:t>third</a:t>
            </a:r>
            <a:r>
              <a:rPr lang="fr-FR" sz="1800" dirty="0"/>
              <a:t> use</a:t>
            </a:r>
          </a:p>
          <a:p>
            <a:pPr lvl="2">
              <a:buFont typeface="Wingdings" pitchFamily="2" charset="2"/>
              <a:buChar char="ü"/>
            </a:pPr>
            <a:r>
              <a:rPr lang="fr-FR" sz="1800" dirty="0"/>
              <a:t>Transformation de ces </a:t>
            </a:r>
            <a:r>
              <a:rPr lang="fr-FR" sz="1800" dirty="0" err="1"/>
              <a:t>features</a:t>
            </a:r>
            <a:r>
              <a:rPr lang="fr-FR" sz="1800" dirty="0"/>
              <a:t> en </a:t>
            </a:r>
            <a:r>
              <a:rPr lang="fr-FR" sz="1800" dirty="0" err="1"/>
              <a:t>dummy</a:t>
            </a:r>
            <a:r>
              <a:rPr lang="fr-FR" sz="1800" dirty="0"/>
              <a:t> variables pondérées par le pourcentage de surface </a:t>
            </a:r>
            <a:r>
              <a:rPr lang="fr-FR" sz="1800" dirty="0" err="1"/>
              <a:t>aloué</a:t>
            </a:r>
            <a:r>
              <a:rPr lang="fr-FR" sz="1800" dirty="0"/>
              <a:t> à chacune des catégories</a:t>
            </a:r>
          </a:p>
          <a:p>
            <a:r>
              <a:rPr lang="fr-FR" sz="2000" b="1" dirty="0"/>
              <a:t>Localisation :</a:t>
            </a:r>
          </a:p>
          <a:p>
            <a:pPr lvl="2">
              <a:buFont typeface="Wingdings" pitchFamily="2" charset="2"/>
              <a:buChar char="ü"/>
            </a:pPr>
            <a:r>
              <a:rPr lang="fr-FR" sz="1800" dirty="0"/>
              <a:t>Valeurs manquantes de </a:t>
            </a:r>
            <a:r>
              <a:rPr lang="fr-FR" sz="1800" dirty="0" err="1"/>
              <a:t>zipcode</a:t>
            </a:r>
            <a:r>
              <a:rPr lang="fr-FR" sz="1800" dirty="0"/>
              <a:t> complétées grâce à latitude/longitude</a:t>
            </a:r>
          </a:p>
          <a:p>
            <a:pPr lvl="2">
              <a:buFont typeface="Wingdings" pitchFamily="2" charset="2"/>
              <a:buChar char="ü"/>
            </a:pPr>
            <a:r>
              <a:rPr lang="fr-FR" sz="1800" dirty="0"/>
              <a:t>Regroupement de </a:t>
            </a:r>
            <a:r>
              <a:rPr lang="fr-FR" sz="1800" dirty="0" err="1"/>
              <a:t>zipcodes</a:t>
            </a:r>
            <a:r>
              <a:rPr lang="fr-FR" sz="1800" dirty="0"/>
              <a:t> par </a:t>
            </a:r>
            <a:r>
              <a:rPr lang="fr-FR" sz="1800" dirty="0" err="1"/>
              <a:t>zônes</a:t>
            </a:r>
            <a:r>
              <a:rPr lang="fr-FR" sz="1800" dirty="0"/>
              <a:t> géographiques pour créer une variable area</a:t>
            </a:r>
          </a:p>
          <a:p>
            <a:pPr lvl="2">
              <a:buFont typeface="Wingdings" pitchFamily="2" charset="2"/>
              <a:buChar char="ü"/>
            </a:pPr>
            <a:r>
              <a:rPr lang="fr-FR" sz="1800" dirty="0"/>
              <a:t>Transformation de cette variable en </a:t>
            </a:r>
            <a:r>
              <a:rPr lang="fr-FR" sz="1800" dirty="0" err="1"/>
              <a:t>dummy</a:t>
            </a:r>
            <a:r>
              <a:rPr lang="fr-FR" sz="1800" dirty="0"/>
              <a:t> variables</a:t>
            </a:r>
          </a:p>
          <a:p>
            <a:r>
              <a:rPr lang="fr-FR" sz="2000" b="1" dirty="0"/>
              <a:t>Nombre de buildings : </a:t>
            </a:r>
          </a:p>
          <a:p>
            <a:pPr lvl="2">
              <a:buFont typeface="Wingdings" pitchFamily="2" charset="2"/>
              <a:buChar char="ü"/>
            </a:pPr>
            <a:r>
              <a:rPr lang="fr-FR" sz="1800" dirty="0"/>
              <a:t>Remplacement des valeurs 0 par 1</a:t>
            </a:r>
          </a:p>
          <a:p>
            <a:r>
              <a:rPr lang="fr-FR" sz="2000" b="1" dirty="0"/>
              <a:t>Année de construction : </a:t>
            </a:r>
          </a:p>
          <a:p>
            <a:pPr lvl="2">
              <a:buFont typeface="Wingdings" pitchFamily="2" charset="2"/>
              <a:buChar char="ü"/>
            </a:pPr>
            <a:r>
              <a:rPr lang="fr-FR" sz="1800" dirty="0"/>
              <a:t>convertie en âge du bâtiment</a:t>
            </a:r>
          </a:p>
          <a:p>
            <a:r>
              <a:rPr lang="fr-FR" sz="2000" b="1" dirty="0"/>
              <a:t>Suppression de lignes :</a:t>
            </a:r>
          </a:p>
          <a:p>
            <a:pPr lvl="2">
              <a:buFont typeface="Wingdings" pitchFamily="2" charset="2"/>
              <a:buChar char="ü"/>
            </a:pPr>
            <a:r>
              <a:rPr lang="fr-FR" sz="1800" dirty="0"/>
              <a:t>Comportant des valeurs par défaut </a:t>
            </a:r>
          </a:p>
          <a:p>
            <a:pPr lvl="2">
              <a:buFont typeface="Wingdings" pitchFamily="2" charset="2"/>
              <a:buChar char="ü"/>
            </a:pPr>
            <a:r>
              <a:rPr lang="fr-FR" sz="1800" dirty="0"/>
              <a:t>Comportant des relevés manquants</a:t>
            </a:r>
          </a:p>
          <a:p>
            <a:endParaRPr lang="fr-FR" sz="2400" dirty="0"/>
          </a:p>
          <a:p>
            <a:pPr lvl="2">
              <a:buFont typeface="Wingdings" pitchFamily="2" charset="2"/>
              <a:buChar char="ü"/>
            </a:pPr>
            <a:endParaRPr lang="fr-FR" sz="1800" dirty="0"/>
          </a:p>
          <a:p>
            <a:pPr lvl="2">
              <a:buFont typeface="Wingdings" pitchFamily="2" charset="2"/>
              <a:buChar char="ü"/>
            </a:pPr>
            <a:endParaRPr lang="fr-FR" sz="1800" dirty="0"/>
          </a:p>
          <a:p>
            <a:pPr lvl="2">
              <a:buFont typeface="Wingdings" pitchFamily="2" charset="2"/>
              <a:buChar char="ü"/>
            </a:pPr>
            <a:endParaRPr lang="fr-FR" sz="1600" dirty="0"/>
          </a:p>
          <a:p>
            <a:endParaRPr lang="fr-FR" dirty="0"/>
          </a:p>
          <a:p>
            <a:endParaRPr lang="fr-FR" dirty="0"/>
          </a:p>
          <a:p>
            <a:pPr>
              <a:buFont typeface="Wingdings" pitchFamily="2" charset="2"/>
              <a:buChar char="ü"/>
            </a:pPr>
            <a:endParaRPr lang="fr-FR" dirty="0"/>
          </a:p>
          <a:p>
            <a:endParaRPr lang="fr-FR" dirty="0"/>
          </a:p>
          <a:p>
            <a:endParaRPr lang="fr-FR" dirty="0"/>
          </a:p>
          <a:p>
            <a:endParaRPr lang="fr-FR" dirty="0"/>
          </a:p>
        </p:txBody>
      </p:sp>
    </p:spTree>
    <p:extLst>
      <p:ext uri="{BB962C8B-B14F-4D97-AF65-F5344CB8AC3E}">
        <p14:creationId xmlns:p14="http://schemas.microsoft.com/office/powerpoint/2010/main" val="1914781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30A816-A112-674D-9FF7-C9F5A3B863F7}"/>
              </a:ext>
            </a:extLst>
          </p:cNvPr>
          <p:cNvSpPr>
            <a:spLocks noGrp="1"/>
          </p:cNvSpPr>
          <p:nvPr>
            <p:ph type="title"/>
          </p:nvPr>
        </p:nvSpPr>
        <p:spPr>
          <a:xfrm>
            <a:off x="838200" y="365126"/>
            <a:ext cx="10515600" cy="393220"/>
          </a:xfrm>
        </p:spPr>
        <p:txBody>
          <a:bodyPr>
            <a:normAutofit fontScale="90000"/>
          </a:bodyPr>
          <a:lstStyle/>
          <a:p>
            <a:pPr algn="ctr"/>
            <a:r>
              <a:rPr lang="fr-FR" sz="4000" b="1" dirty="0"/>
              <a:t>Première</a:t>
            </a:r>
            <a:r>
              <a:rPr lang="fr-FR" b="1" dirty="0"/>
              <a:t> </a:t>
            </a:r>
            <a:r>
              <a:rPr lang="fr-FR" sz="4000" b="1" dirty="0" err="1"/>
              <a:t>target</a:t>
            </a:r>
            <a:endParaRPr lang="fr-FR" sz="4000" dirty="0"/>
          </a:p>
        </p:txBody>
      </p:sp>
      <mc:AlternateContent xmlns:mc="http://schemas.openxmlformats.org/markup-compatibility/2006" xmlns:a14="http://schemas.microsoft.com/office/drawing/2010/main">
        <mc:Choice Requires="a14">
          <p:sp>
            <p:nvSpPr>
              <p:cNvPr id="5" name="Espace réservé du contenu 4">
                <a:extLst>
                  <a:ext uri="{FF2B5EF4-FFF2-40B4-BE49-F238E27FC236}">
                    <a16:creationId xmlns:a16="http://schemas.microsoft.com/office/drawing/2014/main" id="{E3CF3089-ECAC-3D4D-A275-7A47803E3165}"/>
                  </a:ext>
                </a:extLst>
              </p:cNvPr>
              <p:cNvSpPr>
                <a:spLocks noGrp="1"/>
              </p:cNvSpPr>
              <p:nvPr>
                <p:ph idx="1"/>
              </p:nvPr>
            </p:nvSpPr>
            <p:spPr>
              <a:xfrm>
                <a:off x="504968" y="1013791"/>
                <a:ext cx="11313993" cy="5479082"/>
              </a:xfrm>
            </p:spPr>
            <p:txBody>
              <a:bodyPr>
                <a:normAutofit/>
              </a:bodyPr>
              <a:lstStyle/>
              <a:p>
                <a:pPr>
                  <a:spcBef>
                    <a:spcPts val="0"/>
                  </a:spcBef>
                </a:pPr>
                <a:r>
                  <a:rPr lang="fr-FR" sz="1800" b="1" dirty="0" err="1"/>
                  <a:t>SiteEnergyUse</a:t>
                </a:r>
                <a:r>
                  <a:rPr lang="fr-FR" sz="1800" b="1" dirty="0"/>
                  <a:t>(</a:t>
                </a:r>
                <a:r>
                  <a:rPr lang="fr-FR" sz="1800" b="1" dirty="0" err="1"/>
                  <a:t>kBtu</a:t>
                </a:r>
                <a:r>
                  <a:rPr lang="fr-FR" sz="1800" b="1" dirty="0"/>
                  <a:t>) / </a:t>
                </a:r>
                <a:r>
                  <a:rPr lang="fr-FR" sz="1800" b="1" dirty="0" err="1"/>
                  <a:t>SiteEUI</a:t>
                </a:r>
                <a:r>
                  <a:rPr lang="fr-FR" sz="1800" b="1" dirty="0"/>
                  <a:t>(</a:t>
                </a:r>
                <a:r>
                  <a:rPr lang="fr-FR" sz="1800" b="1" dirty="0" err="1"/>
                  <a:t>kBtu</a:t>
                </a:r>
                <a:r>
                  <a:rPr lang="fr-FR" sz="1800" b="1" dirty="0"/>
                  <a:t>/</a:t>
                </a:r>
                <a:r>
                  <a:rPr lang="fr-FR" sz="1800" b="1" dirty="0" err="1"/>
                  <a:t>sf</a:t>
                </a:r>
                <a:r>
                  <a:rPr lang="fr-FR" sz="1800" b="1" dirty="0"/>
                  <a:t>)  </a:t>
                </a:r>
                <a:r>
                  <a:rPr lang="fr-FR" sz="1800" dirty="0"/>
                  <a:t>-  de nombreuses données ne vérifient pas rigoureusement la relation</a:t>
                </a:r>
                <a:r>
                  <a:rPr lang="fr-FR" sz="1800" i="0" dirty="0">
                    <a:latin typeface="+mj-lt"/>
                  </a:rPr>
                  <a:t>  </a:t>
                </a:r>
                <a14:m>
                  <m:oMath xmlns:m="http://schemas.openxmlformats.org/officeDocument/2006/math">
                    <m:r>
                      <a:rPr lang="fr-FR" sz="1800" i="1" dirty="0" smtClean="0">
                        <a:latin typeface="Cambria Math" panose="02040503050406030204" pitchFamily="18" charset="0"/>
                      </a:rPr>
                      <m:t>𝑆𝑖𝑡𝑒𝐸𝑛𝑒𝑟𝑔𝑦𝑈𝑠𝑒</m:t>
                    </m:r>
                    <m:r>
                      <a:rPr lang="fr-FR" sz="1800" i="1" dirty="0" smtClean="0">
                        <a:latin typeface="Cambria Math" panose="02040503050406030204" pitchFamily="18" charset="0"/>
                      </a:rPr>
                      <m:t>(</m:t>
                    </m:r>
                    <m:r>
                      <a:rPr lang="fr-FR" sz="1800" i="1" dirty="0" smtClean="0">
                        <a:latin typeface="Cambria Math" panose="02040503050406030204" pitchFamily="18" charset="0"/>
                      </a:rPr>
                      <m:t>𝑘𝐵𝑡𝑢</m:t>
                    </m:r>
                    <m:r>
                      <a:rPr lang="fr-FR" sz="1800" i="1" dirty="0" smtClean="0">
                        <a:latin typeface="Cambria Math" panose="02040503050406030204" pitchFamily="18" charset="0"/>
                      </a:rPr>
                      <m:t>)= </m:t>
                    </m:r>
                    <m:r>
                      <a:rPr lang="fr-FR" sz="1800" i="1" dirty="0" smtClean="0">
                        <a:latin typeface="Cambria Math" panose="02040503050406030204" pitchFamily="18" charset="0"/>
                      </a:rPr>
                      <m:t>𝑃𝑟𝑜𝑝𝑒𝑟𝑡𝑦𝐺𝐹𝐴𝑇𝑜𝑡𝑎𝑙</m:t>
                    </m:r>
                    <m:r>
                      <a:rPr lang="fr-FR" sz="1800" i="1" dirty="0" smtClean="0">
                        <a:latin typeface="Cambria Math" panose="02040503050406030204" pitchFamily="18" charset="0"/>
                      </a:rPr>
                      <m:t> × </m:t>
                    </m:r>
                    <m:r>
                      <a:rPr lang="fr-FR" sz="1800" i="1" dirty="0" smtClean="0">
                        <a:latin typeface="Cambria Math" panose="02040503050406030204" pitchFamily="18" charset="0"/>
                      </a:rPr>
                      <m:t>𝑆𝑖𝑡𝑒𝐸𝑈𝐼</m:t>
                    </m:r>
                    <m:r>
                      <a:rPr lang="fr-FR" sz="1800" i="1" dirty="0" smtClean="0">
                        <a:latin typeface="Cambria Math" panose="02040503050406030204" pitchFamily="18" charset="0"/>
                      </a:rPr>
                      <m:t>(</m:t>
                    </m:r>
                    <m:r>
                      <a:rPr lang="fr-FR" sz="1800" i="1" dirty="0" smtClean="0">
                        <a:latin typeface="Cambria Math" panose="02040503050406030204" pitchFamily="18" charset="0"/>
                      </a:rPr>
                      <m:t>𝑘𝐵𝑡𝑢</m:t>
                    </m:r>
                    <m:r>
                      <a:rPr lang="fr-FR" sz="1800" i="1" dirty="0" smtClean="0">
                        <a:latin typeface="Cambria Math" panose="02040503050406030204" pitchFamily="18" charset="0"/>
                      </a:rPr>
                      <m:t>/</m:t>
                    </m:r>
                    <m:r>
                      <a:rPr lang="fr-FR" sz="1800" i="1" dirty="0" smtClean="0">
                        <a:latin typeface="Cambria Math" panose="02040503050406030204" pitchFamily="18" charset="0"/>
                      </a:rPr>
                      <m:t>𝑠𝑓</m:t>
                    </m:r>
                    <m:r>
                      <a:rPr lang="fr-FR" sz="1800" i="1" dirty="0" smtClean="0">
                        <a:latin typeface="Cambria Math" panose="02040503050406030204" pitchFamily="18" charset="0"/>
                      </a:rPr>
                      <m:t>)    </m:t>
                    </m:r>
                  </m:oMath>
                </a14:m>
                <a:endParaRPr lang="fr-FR" sz="1800" dirty="0"/>
              </a:p>
              <a:p>
                <a:pPr marL="0" indent="0">
                  <a:spcBef>
                    <a:spcPts val="0"/>
                  </a:spcBef>
                  <a:buNone/>
                </a:pPr>
                <a:r>
                  <a:rPr lang="fr-FR" sz="1800" dirty="0"/>
                  <a:t>On privilégie une variable issue de relevés et non de calculs donc une variable non rapportée à la surface.</a:t>
                </a:r>
              </a:p>
              <a:p>
                <a:r>
                  <a:rPr lang="fr-FR" sz="1800" b="1" dirty="0" err="1"/>
                  <a:t>SiteEnergyUseWN</a:t>
                </a:r>
                <a:r>
                  <a:rPr lang="fr-FR" sz="1800" b="1" dirty="0"/>
                  <a:t>(</a:t>
                </a:r>
                <a:r>
                  <a:rPr lang="fr-FR" sz="1800" b="1" dirty="0" err="1"/>
                  <a:t>kBtu</a:t>
                </a:r>
                <a:r>
                  <a:rPr lang="fr-FR" sz="1800" b="1" dirty="0"/>
                  <a:t>) / </a:t>
                </a:r>
                <a:r>
                  <a:rPr lang="fr-FR" sz="1800" b="1" dirty="0" err="1"/>
                  <a:t>SiteEnergyUse</a:t>
                </a:r>
                <a:r>
                  <a:rPr lang="fr-FR" sz="1800" b="1" dirty="0"/>
                  <a:t>(</a:t>
                </a:r>
                <a:r>
                  <a:rPr lang="fr-FR" sz="1800" b="1" dirty="0" err="1"/>
                  <a:t>kBtu</a:t>
                </a:r>
                <a:r>
                  <a:rPr lang="fr-FR" sz="1800" b="1" dirty="0"/>
                  <a:t>)  </a:t>
                </a:r>
                <a:r>
                  <a:rPr lang="fr-FR" sz="1800" dirty="0"/>
                  <a:t>-  Il existe une relation linéaire entre ces 2 variables. On choisit donc l’une ou l’autre indifféremment.</a:t>
                </a:r>
              </a:p>
              <a:p>
                <a:endParaRPr lang="fr-FR" sz="1800" dirty="0"/>
              </a:p>
              <a:p>
                <a:endParaRPr lang="fr-FR" sz="1800" dirty="0"/>
              </a:p>
              <a:p>
                <a:endParaRPr lang="fr-FR" sz="1800" dirty="0"/>
              </a:p>
              <a:p>
                <a:endParaRPr lang="fr-FR" sz="1800" dirty="0"/>
              </a:p>
              <a:p>
                <a:endParaRPr lang="fr-FR" sz="1800" dirty="0"/>
              </a:p>
              <a:p>
                <a:pPr marL="0" indent="0">
                  <a:buNone/>
                </a:pPr>
                <a:endParaRPr lang="fr-FR" sz="1800" dirty="0"/>
              </a:p>
              <a:p>
                <a:pPr marL="0" indent="0">
                  <a:buNone/>
                </a:pPr>
                <a:endParaRPr lang="fr-FR" sz="1800" dirty="0"/>
              </a:p>
              <a:p>
                <a:pPr marL="0" indent="0">
                  <a:lnSpc>
                    <a:spcPct val="100000"/>
                  </a:lnSpc>
                  <a:spcBef>
                    <a:spcPts val="0"/>
                  </a:spcBef>
                  <a:buNone/>
                </a:pPr>
                <a:r>
                  <a:rPr lang="fr-FR" sz="1800" dirty="0"/>
                  <a:t>La première </a:t>
                </a:r>
                <a:r>
                  <a:rPr lang="fr-FR" sz="1800" dirty="0" err="1"/>
                  <a:t>target</a:t>
                </a:r>
                <a:r>
                  <a:rPr lang="fr-FR" sz="1800" dirty="0"/>
                  <a:t> choisie est </a:t>
                </a:r>
                <a:r>
                  <a:rPr lang="fr-FR" sz="1800" b="1" dirty="0" err="1"/>
                  <a:t>SiteEnergyUse</a:t>
                </a:r>
                <a:r>
                  <a:rPr lang="fr-FR" sz="1800" b="1" dirty="0"/>
                  <a:t>(</a:t>
                </a:r>
                <a:r>
                  <a:rPr lang="fr-FR" sz="1800" b="1" dirty="0" err="1"/>
                  <a:t>kBtu</a:t>
                </a:r>
                <a:r>
                  <a:rPr lang="fr-FR" sz="1800" b="1" dirty="0"/>
                  <a:t>) </a:t>
                </a:r>
                <a:r>
                  <a:rPr lang="fr-FR" sz="1800" dirty="0"/>
                  <a:t>, transformée </a:t>
                </a:r>
              </a:p>
              <a:p>
                <a:pPr marL="0" indent="0">
                  <a:lnSpc>
                    <a:spcPct val="100000"/>
                  </a:lnSpc>
                  <a:spcBef>
                    <a:spcPts val="0"/>
                  </a:spcBef>
                  <a:buNone/>
                </a:pPr>
                <a:r>
                  <a:rPr lang="fr-FR" sz="1800" dirty="0"/>
                  <a:t>en log(1 + </a:t>
                </a:r>
                <a:r>
                  <a:rPr lang="fr-FR" sz="1800" dirty="0" err="1"/>
                  <a:t>SiteEnergyUse</a:t>
                </a:r>
                <a:r>
                  <a:rPr lang="fr-FR" sz="1800" dirty="0"/>
                  <a:t>(</a:t>
                </a:r>
                <a:r>
                  <a:rPr lang="fr-FR" sz="1800" dirty="0" err="1"/>
                  <a:t>kBtu</a:t>
                </a:r>
                <a:r>
                  <a:rPr lang="fr-FR" sz="1800" dirty="0"/>
                  <a:t>) ) pour se ramener à une variable </a:t>
                </a:r>
              </a:p>
              <a:p>
                <a:pPr marL="0" indent="0">
                  <a:lnSpc>
                    <a:spcPct val="100000"/>
                  </a:lnSpc>
                  <a:spcBef>
                    <a:spcPts val="0"/>
                  </a:spcBef>
                  <a:buNone/>
                </a:pPr>
                <a:r>
                  <a:rPr lang="fr-FR" sz="1800" dirty="0"/>
                  <a:t>moins décalée à gauche (</a:t>
                </a:r>
                <a:r>
                  <a:rPr lang="fr-FR" sz="1800" dirty="0" err="1"/>
                  <a:t>skewness</a:t>
                </a:r>
                <a:r>
                  <a:rPr lang="fr-FR" sz="1800" dirty="0"/>
                  <a:t> = 17).</a:t>
                </a:r>
              </a:p>
              <a:p>
                <a:pPr marL="0" indent="0">
                  <a:buNone/>
                </a:pPr>
                <a:endParaRPr lang="fr-FR" sz="1800" dirty="0"/>
              </a:p>
            </p:txBody>
          </p:sp>
        </mc:Choice>
        <mc:Fallback xmlns="">
          <p:sp>
            <p:nvSpPr>
              <p:cNvPr id="5" name="Espace réservé du contenu 4">
                <a:extLst>
                  <a:ext uri="{FF2B5EF4-FFF2-40B4-BE49-F238E27FC236}">
                    <a16:creationId xmlns:a16="http://schemas.microsoft.com/office/drawing/2014/main" id="{E3CF3089-ECAC-3D4D-A275-7A47803E3165}"/>
                  </a:ext>
                </a:extLst>
              </p:cNvPr>
              <p:cNvSpPr>
                <a:spLocks noGrp="1" noRot="1" noChangeAspect="1" noMove="1" noResize="1" noEditPoints="1" noAdjustHandles="1" noChangeArrowheads="1" noChangeShapeType="1" noTextEdit="1"/>
              </p:cNvSpPr>
              <p:nvPr>
                <p:ph idx="1"/>
              </p:nvPr>
            </p:nvSpPr>
            <p:spPr>
              <a:xfrm>
                <a:off x="504968" y="1013791"/>
                <a:ext cx="11313993" cy="5479082"/>
              </a:xfrm>
              <a:blipFill>
                <a:blip r:embed="rId2"/>
                <a:stretch>
                  <a:fillRect l="-448" t="-926" r="-224"/>
                </a:stretch>
              </a:blipFill>
            </p:spPr>
            <p:txBody>
              <a:bodyPr/>
              <a:lstStyle/>
              <a:p>
                <a:r>
                  <a:rPr lang="fr-FR">
                    <a:noFill/>
                  </a:rPr>
                  <a:t> </a:t>
                </a:r>
              </a:p>
            </p:txBody>
          </p:sp>
        </mc:Fallback>
      </mc:AlternateContent>
      <p:pic>
        <p:nvPicPr>
          <p:cNvPr id="6" name="Image 5">
            <a:extLst>
              <a:ext uri="{FF2B5EF4-FFF2-40B4-BE49-F238E27FC236}">
                <a16:creationId xmlns:a16="http://schemas.microsoft.com/office/drawing/2014/main" id="{75FD9989-25FB-B641-9179-8EDCB91864D9}"/>
              </a:ext>
            </a:extLst>
          </p:cNvPr>
          <p:cNvPicPr>
            <a:picLocks noChangeAspect="1"/>
          </p:cNvPicPr>
          <p:nvPr/>
        </p:nvPicPr>
        <p:blipFill rotWithShape="1">
          <a:blip r:embed="rId3"/>
          <a:srcRect l="8619" r="8208"/>
          <a:stretch/>
        </p:blipFill>
        <p:spPr>
          <a:xfrm>
            <a:off x="373039" y="2467011"/>
            <a:ext cx="8935677" cy="1790610"/>
          </a:xfrm>
          <a:prstGeom prst="rect">
            <a:avLst/>
          </a:prstGeom>
        </p:spPr>
      </p:pic>
      <p:pic>
        <p:nvPicPr>
          <p:cNvPr id="8" name="Image 7">
            <a:extLst>
              <a:ext uri="{FF2B5EF4-FFF2-40B4-BE49-F238E27FC236}">
                <a16:creationId xmlns:a16="http://schemas.microsoft.com/office/drawing/2014/main" id="{7DDCF1DF-51E4-1B44-9C5E-715C18A4DCE5}"/>
              </a:ext>
            </a:extLst>
          </p:cNvPr>
          <p:cNvPicPr>
            <a:picLocks noChangeAspect="1"/>
          </p:cNvPicPr>
          <p:nvPr/>
        </p:nvPicPr>
        <p:blipFill rotWithShape="1">
          <a:blip r:embed="rId4"/>
          <a:srcRect l="7184" t="5858" r="8628" b="7465"/>
          <a:stretch/>
        </p:blipFill>
        <p:spPr>
          <a:xfrm>
            <a:off x="7156227" y="4532209"/>
            <a:ext cx="4304978" cy="2216109"/>
          </a:xfrm>
          <a:prstGeom prst="rect">
            <a:avLst/>
          </a:prstGeom>
        </p:spPr>
      </p:pic>
    </p:spTree>
    <p:extLst>
      <p:ext uri="{BB962C8B-B14F-4D97-AF65-F5344CB8AC3E}">
        <p14:creationId xmlns:p14="http://schemas.microsoft.com/office/powerpoint/2010/main" val="2103924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7D57A5-6074-BC49-9194-64522168C1C0}"/>
              </a:ext>
            </a:extLst>
          </p:cNvPr>
          <p:cNvSpPr>
            <a:spLocks noGrp="1"/>
          </p:cNvSpPr>
          <p:nvPr>
            <p:ph type="title"/>
          </p:nvPr>
        </p:nvSpPr>
        <p:spPr>
          <a:xfrm>
            <a:off x="838200" y="365126"/>
            <a:ext cx="10515600" cy="451304"/>
          </a:xfrm>
        </p:spPr>
        <p:txBody>
          <a:bodyPr>
            <a:noAutofit/>
          </a:bodyPr>
          <a:lstStyle/>
          <a:p>
            <a:pPr algn="ctr"/>
            <a:r>
              <a:rPr lang="fr-FR" sz="3600" b="1" dirty="0"/>
              <a:t>Deuxième </a:t>
            </a:r>
            <a:r>
              <a:rPr lang="fr-FR" sz="3600" b="1" dirty="0" err="1"/>
              <a:t>target</a:t>
            </a:r>
            <a:endParaRPr lang="fr-FR" sz="3600" dirty="0"/>
          </a:p>
        </p:txBody>
      </p:sp>
      <p:sp>
        <p:nvSpPr>
          <p:cNvPr id="3" name="Espace réservé du contenu 2">
            <a:extLst>
              <a:ext uri="{FF2B5EF4-FFF2-40B4-BE49-F238E27FC236}">
                <a16:creationId xmlns:a16="http://schemas.microsoft.com/office/drawing/2014/main" id="{ACFCDF94-7A41-9042-9E65-6E879318BDBF}"/>
              </a:ext>
            </a:extLst>
          </p:cNvPr>
          <p:cNvSpPr>
            <a:spLocks noGrp="1"/>
          </p:cNvSpPr>
          <p:nvPr>
            <p:ph idx="1"/>
          </p:nvPr>
        </p:nvSpPr>
        <p:spPr>
          <a:xfrm>
            <a:off x="419100" y="1013790"/>
            <a:ext cx="11430000" cy="5479083"/>
          </a:xfrm>
        </p:spPr>
        <p:txBody>
          <a:bodyPr>
            <a:normAutofit/>
          </a:bodyPr>
          <a:lstStyle/>
          <a:p>
            <a:r>
              <a:rPr lang="fr-FR" sz="1800" b="1" dirty="0" err="1"/>
              <a:t>TotalGHGEmissions</a:t>
            </a:r>
            <a:r>
              <a:rPr lang="fr-FR" sz="1800" b="1" dirty="0"/>
              <a:t> / </a:t>
            </a:r>
            <a:r>
              <a:rPr lang="fr-FR" sz="1800" b="1" dirty="0" err="1"/>
              <a:t>GHGEmissionsIntensity</a:t>
            </a:r>
            <a:r>
              <a:rPr lang="fr-FR" sz="1800" b="1" dirty="0"/>
              <a:t>  </a:t>
            </a:r>
            <a:r>
              <a:rPr lang="fr-FR" sz="1800" dirty="0"/>
              <a:t>-  De même que pour la consommation énergétique, on privilégie la variable brute, non rapportée à la surface.</a:t>
            </a:r>
          </a:p>
          <a:p>
            <a:r>
              <a:rPr lang="fr-FR" sz="1800" b="1" dirty="0"/>
              <a:t>Type d’énergie </a:t>
            </a:r>
            <a:r>
              <a:rPr lang="fr-FR" sz="1800" dirty="0"/>
              <a:t>- L’émission de CO</a:t>
            </a:r>
            <a:r>
              <a:rPr lang="fr-FR" sz="1800" baseline="-25000" dirty="0"/>
              <a:t>2</a:t>
            </a:r>
            <a:r>
              <a:rPr lang="fr-FR" sz="1800" dirty="0"/>
              <a:t> dépend du type d’énergie utilisé par le bâtiment. On calcule donc la part électricité de la consommation énergétique en 2016 et on vérifie que cette proportion est constante au cours des années pour la considérer comme une donnée intrinsèque au bâtiment.</a:t>
            </a:r>
          </a:p>
          <a:p>
            <a:endParaRPr lang="fr-FR" sz="1800" dirty="0"/>
          </a:p>
          <a:p>
            <a:endParaRPr lang="fr-FR" sz="1800" dirty="0"/>
          </a:p>
          <a:p>
            <a:endParaRPr lang="fr-FR" sz="1800" dirty="0"/>
          </a:p>
          <a:p>
            <a:endParaRPr lang="fr-FR" sz="1800" dirty="0"/>
          </a:p>
          <a:p>
            <a:endParaRPr lang="fr-FR" sz="1800" dirty="0"/>
          </a:p>
          <a:p>
            <a:endParaRPr lang="fr-FR" sz="1800" dirty="0"/>
          </a:p>
          <a:p>
            <a:endParaRPr lang="fr-FR" sz="1800" dirty="0"/>
          </a:p>
          <a:p>
            <a:pPr marL="0" indent="0">
              <a:lnSpc>
                <a:spcPct val="100000"/>
              </a:lnSpc>
              <a:spcBef>
                <a:spcPts val="0"/>
              </a:spcBef>
              <a:buNone/>
            </a:pPr>
            <a:r>
              <a:rPr lang="fr-FR" sz="1800" dirty="0"/>
              <a:t>La seconde </a:t>
            </a:r>
            <a:r>
              <a:rPr lang="fr-FR" sz="1800" dirty="0" err="1"/>
              <a:t>target</a:t>
            </a:r>
            <a:r>
              <a:rPr lang="fr-FR" sz="1800" dirty="0"/>
              <a:t> est donc </a:t>
            </a:r>
            <a:r>
              <a:rPr lang="fr-FR" sz="1800" b="1" dirty="0" err="1"/>
              <a:t>TotalGHGEmissions</a:t>
            </a:r>
            <a:r>
              <a:rPr lang="fr-FR" sz="1800" dirty="0"/>
              <a:t>, transformée </a:t>
            </a:r>
          </a:p>
          <a:p>
            <a:pPr marL="0" indent="0">
              <a:lnSpc>
                <a:spcPct val="100000"/>
              </a:lnSpc>
              <a:spcBef>
                <a:spcPts val="0"/>
              </a:spcBef>
              <a:buNone/>
            </a:pPr>
            <a:r>
              <a:rPr lang="fr-FR" sz="1800" dirty="0"/>
              <a:t>en log(1 + </a:t>
            </a:r>
            <a:r>
              <a:rPr lang="fr-FR" sz="1800" dirty="0" err="1"/>
              <a:t>TotalGHGEmissions</a:t>
            </a:r>
            <a:r>
              <a:rPr lang="fr-FR" sz="1800" dirty="0"/>
              <a:t>) de la même manière.</a:t>
            </a:r>
          </a:p>
          <a:p>
            <a:pPr marL="0" indent="0">
              <a:buNone/>
            </a:pPr>
            <a:endParaRPr lang="fr-FR" sz="1800" dirty="0"/>
          </a:p>
        </p:txBody>
      </p:sp>
      <p:pic>
        <p:nvPicPr>
          <p:cNvPr id="5" name="Image 4">
            <a:extLst>
              <a:ext uri="{FF2B5EF4-FFF2-40B4-BE49-F238E27FC236}">
                <a16:creationId xmlns:a16="http://schemas.microsoft.com/office/drawing/2014/main" id="{F6603CD4-89B0-D348-928E-FA4A9FC9F751}"/>
              </a:ext>
            </a:extLst>
          </p:cNvPr>
          <p:cNvPicPr>
            <a:picLocks noChangeAspect="1"/>
          </p:cNvPicPr>
          <p:nvPr/>
        </p:nvPicPr>
        <p:blipFill rotWithShape="1">
          <a:blip r:embed="rId2"/>
          <a:srcRect l="8935" r="8522"/>
          <a:stretch/>
        </p:blipFill>
        <p:spPr>
          <a:xfrm>
            <a:off x="436790" y="2466134"/>
            <a:ext cx="7443107" cy="2254321"/>
          </a:xfrm>
          <a:prstGeom prst="rect">
            <a:avLst/>
          </a:prstGeom>
        </p:spPr>
      </p:pic>
      <p:pic>
        <p:nvPicPr>
          <p:cNvPr id="11" name="Image 10">
            <a:extLst>
              <a:ext uri="{FF2B5EF4-FFF2-40B4-BE49-F238E27FC236}">
                <a16:creationId xmlns:a16="http://schemas.microsoft.com/office/drawing/2014/main" id="{25BCE82E-E7AF-FF43-8E88-38A9CA604F53}"/>
              </a:ext>
            </a:extLst>
          </p:cNvPr>
          <p:cNvPicPr>
            <a:picLocks noChangeAspect="1"/>
          </p:cNvPicPr>
          <p:nvPr/>
        </p:nvPicPr>
        <p:blipFill rotWithShape="1">
          <a:blip r:embed="rId3"/>
          <a:srcRect l="7600" t="5680" r="7321" b="7941"/>
          <a:stretch/>
        </p:blipFill>
        <p:spPr>
          <a:xfrm>
            <a:off x="7200528" y="4378053"/>
            <a:ext cx="4554682" cy="2312180"/>
          </a:xfrm>
          <a:prstGeom prst="rect">
            <a:avLst/>
          </a:prstGeom>
        </p:spPr>
      </p:pic>
    </p:spTree>
    <p:extLst>
      <p:ext uri="{BB962C8B-B14F-4D97-AF65-F5344CB8AC3E}">
        <p14:creationId xmlns:p14="http://schemas.microsoft.com/office/powerpoint/2010/main" val="1887554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4F3C03-33CA-3449-AE60-456A55796140}"/>
              </a:ext>
            </a:extLst>
          </p:cNvPr>
          <p:cNvSpPr>
            <a:spLocks noGrp="1"/>
          </p:cNvSpPr>
          <p:nvPr>
            <p:ph type="title"/>
          </p:nvPr>
        </p:nvSpPr>
        <p:spPr>
          <a:xfrm>
            <a:off x="267286" y="457200"/>
            <a:ext cx="4504739" cy="682283"/>
          </a:xfrm>
        </p:spPr>
        <p:txBody>
          <a:bodyPr>
            <a:normAutofit/>
          </a:bodyPr>
          <a:lstStyle/>
          <a:p>
            <a:r>
              <a:rPr lang="fr-FR" sz="3600" b="1" dirty="0" err="1"/>
              <a:t>Energy</a:t>
            </a:r>
            <a:r>
              <a:rPr lang="fr-FR" sz="3600" b="1" dirty="0"/>
              <a:t> Star Score</a:t>
            </a:r>
            <a:endParaRPr lang="fr-FR" sz="3600" dirty="0"/>
          </a:p>
        </p:txBody>
      </p:sp>
      <p:sp>
        <p:nvSpPr>
          <p:cNvPr id="3" name="Espace réservé du contenu 2">
            <a:extLst>
              <a:ext uri="{FF2B5EF4-FFF2-40B4-BE49-F238E27FC236}">
                <a16:creationId xmlns:a16="http://schemas.microsoft.com/office/drawing/2014/main" id="{BE61083F-1207-BE4C-A890-121DDD089E7A}"/>
              </a:ext>
            </a:extLst>
          </p:cNvPr>
          <p:cNvSpPr>
            <a:spLocks noGrp="1"/>
          </p:cNvSpPr>
          <p:nvPr>
            <p:ph idx="1"/>
          </p:nvPr>
        </p:nvSpPr>
        <p:spPr/>
        <p:txBody>
          <a:bodyPr>
            <a:normAutofit/>
          </a:bodyPr>
          <a:lstStyle/>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pPr marL="0" indent="0">
              <a:buNone/>
            </a:pPr>
            <a:endParaRPr lang="fr-FR" sz="2000" dirty="0"/>
          </a:p>
          <a:p>
            <a:endParaRPr lang="fr-FR" sz="2000" dirty="0"/>
          </a:p>
        </p:txBody>
      </p:sp>
      <p:sp>
        <p:nvSpPr>
          <p:cNvPr id="9" name="Espace réservé du texte 8">
            <a:extLst>
              <a:ext uri="{FF2B5EF4-FFF2-40B4-BE49-F238E27FC236}">
                <a16:creationId xmlns:a16="http://schemas.microsoft.com/office/drawing/2014/main" id="{16F13556-0F33-1B46-A079-41AA8D55BA9E}"/>
              </a:ext>
            </a:extLst>
          </p:cNvPr>
          <p:cNvSpPr>
            <a:spLocks noGrp="1"/>
          </p:cNvSpPr>
          <p:nvPr>
            <p:ph type="body" sz="half" idx="2"/>
          </p:nvPr>
        </p:nvSpPr>
        <p:spPr>
          <a:xfrm>
            <a:off x="379828" y="1364566"/>
            <a:ext cx="4392197" cy="4780308"/>
          </a:xfrm>
        </p:spPr>
        <p:txBody>
          <a:bodyPr/>
          <a:lstStyle/>
          <a:p>
            <a:pPr marL="285750" indent="-285750">
              <a:buFont typeface="Arial" panose="020B0604020202020204" pitchFamily="34" charset="0"/>
              <a:buChar char="•"/>
            </a:pPr>
            <a:r>
              <a:rPr lang="fr-FR" sz="1800" b="1" dirty="0"/>
              <a:t>Performance énergétique des bâtiments:</a:t>
            </a:r>
          </a:p>
          <a:p>
            <a:r>
              <a:rPr lang="fr-FR" sz="1800" dirty="0"/>
              <a:t>L’</a:t>
            </a:r>
            <a:r>
              <a:rPr lang="fr-FR" sz="1800" dirty="0" err="1"/>
              <a:t>energy</a:t>
            </a:r>
            <a:r>
              <a:rPr lang="fr-FR" sz="1800" dirty="0"/>
              <a:t> star score est une note allant de 0 à 100 mesurant les performances énergétiques des bâtiments. Cette donnée n’est présente que sur un peu plus de la moitié des individus.</a:t>
            </a:r>
          </a:p>
          <a:p>
            <a:endParaRPr lang="fr-FR" dirty="0"/>
          </a:p>
          <a:p>
            <a:pPr marL="285750" indent="-285750">
              <a:buFont typeface="Arial" panose="020B0604020202020204" pitchFamily="34" charset="0"/>
              <a:buChar char="•"/>
            </a:pPr>
            <a:r>
              <a:rPr lang="fr-FR" sz="1800" b="1" dirty="0"/>
              <a:t>Objectif :</a:t>
            </a:r>
          </a:p>
          <a:p>
            <a:r>
              <a:rPr lang="fr-FR" sz="1800" dirty="0"/>
              <a:t>Mesurer l’apport de l’</a:t>
            </a:r>
            <a:r>
              <a:rPr lang="fr-FR" sz="1800" dirty="0" err="1"/>
              <a:t>Energy</a:t>
            </a:r>
            <a:r>
              <a:rPr lang="fr-FR" sz="1800" dirty="0"/>
              <a:t> Star Score dans nos prédictions.</a:t>
            </a:r>
          </a:p>
        </p:txBody>
      </p:sp>
      <p:pic>
        <p:nvPicPr>
          <p:cNvPr id="7" name="Image 6">
            <a:extLst>
              <a:ext uri="{FF2B5EF4-FFF2-40B4-BE49-F238E27FC236}">
                <a16:creationId xmlns:a16="http://schemas.microsoft.com/office/drawing/2014/main" id="{5BC6F329-AF39-BA49-BF0B-A54262B843B0}"/>
              </a:ext>
            </a:extLst>
          </p:cNvPr>
          <p:cNvPicPr>
            <a:picLocks noChangeAspect="1"/>
          </p:cNvPicPr>
          <p:nvPr/>
        </p:nvPicPr>
        <p:blipFill rotWithShape="1">
          <a:blip r:embed="rId2"/>
          <a:srcRect l="7978" t="7238" r="8107" b="5630"/>
          <a:stretch/>
        </p:blipFill>
        <p:spPr>
          <a:xfrm>
            <a:off x="6383514" y="561947"/>
            <a:ext cx="4673692" cy="2426432"/>
          </a:xfrm>
          <a:prstGeom prst="rect">
            <a:avLst/>
          </a:prstGeom>
        </p:spPr>
      </p:pic>
      <p:pic>
        <p:nvPicPr>
          <p:cNvPr id="5" name="Image 4">
            <a:extLst>
              <a:ext uri="{FF2B5EF4-FFF2-40B4-BE49-F238E27FC236}">
                <a16:creationId xmlns:a16="http://schemas.microsoft.com/office/drawing/2014/main" id="{0BE75D02-B38B-7444-BA77-EC26D15703BF}"/>
              </a:ext>
            </a:extLst>
          </p:cNvPr>
          <p:cNvPicPr>
            <a:picLocks noChangeAspect="1"/>
          </p:cNvPicPr>
          <p:nvPr/>
        </p:nvPicPr>
        <p:blipFill rotWithShape="1">
          <a:blip r:embed="rId3"/>
          <a:srcRect l="10994" t="7557" r="8795" b="8522"/>
          <a:stretch/>
        </p:blipFill>
        <p:spPr>
          <a:xfrm>
            <a:off x="5025488" y="3211498"/>
            <a:ext cx="6957491" cy="2426432"/>
          </a:xfrm>
          <a:prstGeom prst="rect">
            <a:avLst/>
          </a:prstGeom>
        </p:spPr>
      </p:pic>
    </p:spTree>
    <p:extLst>
      <p:ext uri="{BB962C8B-B14F-4D97-AF65-F5344CB8AC3E}">
        <p14:creationId xmlns:p14="http://schemas.microsoft.com/office/powerpoint/2010/main" val="18075796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6736A0-9647-EE40-B436-848C400BF0E0}"/>
              </a:ext>
            </a:extLst>
          </p:cNvPr>
          <p:cNvSpPr>
            <a:spLocks noGrp="1"/>
          </p:cNvSpPr>
          <p:nvPr>
            <p:ph type="title"/>
          </p:nvPr>
        </p:nvSpPr>
        <p:spPr>
          <a:xfrm>
            <a:off x="839788" y="365126"/>
            <a:ext cx="10515600" cy="935038"/>
          </a:xfrm>
        </p:spPr>
        <p:txBody>
          <a:bodyPr/>
          <a:lstStyle/>
          <a:p>
            <a:r>
              <a:rPr lang="fr-FR" sz="3600" b="1" dirty="0"/>
              <a:t>Train set – Test set</a:t>
            </a:r>
          </a:p>
        </p:txBody>
      </p:sp>
      <p:sp>
        <p:nvSpPr>
          <p:cNvPr id="4" name="Espace réservé du contenu 3">
            <a:extLst>
              <a:ext uri="{FF2B5EF4-FFF2-40B4-BE49-F238E27FC236}">
                <a16:creationId xmlns:a16="http://schemas.microsoft.com/office/drawing/2014/main" id="{1FF8008B-F981-5B45-A188-669E0734F66D}"/>
              </a:ext>
            </a:extLst>
          </p:cNvPr>
          <p:cNvSpPr>
            <a:spLocks noGrp="1"/>
          </p:cNvSpPr>
          <p:nvPr>
            <p:ph sz="half" idx="2"/>
          </p:nvPr>
        </p:nvSpPr>
        <p:spPr>
          <a:xfrm>
            <a:off x="839788" y="1547446"/>
            <a:ext cx="4951414" cy="3745523"/>
          </a:xfrm>
        </p:spPr>
        <p:txBody>
          <a:bodyPr>
            <a:normAutofit lnSpcReduction="10000"/>
          </a:bodyPr>
          <a:lstStyle/>
          <a:p>
            <a:r>
              <a:rPr lang="fr-FR" sz="2000" dirty="0"/>
              <a:t>Séparation des données 2016 en Train Set et Test Set (30% des individus dans le Test Set ).</a:t>
            </a:r>
          </a:p>
          <a:p>
            <a:r>
              <a:rPr lang="fr-FR" sz="2000" dirty="0"/>
              <a:t>Les bâtiments présents dans le Train Set sont ensuite retirés des données de 2017, 2019 et 2020. </a:t>
            </a:r>
          </a:p>
          <a:p>
            <a:r>
              <a:rPr lang="fr-FR" sz="2000" dirty="0"/>
              <a:t>Les bâtiments résiduels en 2017, 2019 et 2020 ainsi que le Test Set de 2016 sont agrégés pour former le Test Set  complet. </a:t>
            </a:r>
          </a:p>
          <a:p>
            <a:r>
              <a:rPr lang="fr-FR" sz="2000" dirty="0"/>
              <a:t>La séparation en train set et test set a été faite en début de nettoyage pour éviter le data </a:t>
            </a:r>
            <a:r>
              <a:rPr lang="fr-FR" sz="2000" dirty="0" err="1"/>
              <a:t>leakage</a:t>
            </a:r>
            <a:r>
              <a:rPr lang="fr-FR" sz="2000" dirty="0"/>
              <a:t>.</a:t>
            </a:r>
          </a:p>
          <a:p>
            <a:endParaRPr lang="fr-FR" dirty="0"/>
          </a:p>
        </p:txBody>
      </p:sp>
      <p:sp>
        <p:nvSpPr>
          <p:cNvPr id="6" name="Espace réservé du contenu 5">
            <a:extLst>
              <a:ext uri="{FF2B5EF4-FFF2-40B4-BE49-F238E27FC236}">
                <a16:creationId xmlns:a16="http://schemas.microsoft.com/office/drawing/2014/main" id="{8D04A3D5-2956-224C-9619-382DB2CE1AD8}"/>
              </a:ext>
            </a:extLst>
          </p:cNvPr>
          <p:cNvSpPr>
            <a:spLocks noGrp="1"/>
          </p:cNvSpPr>
          <p:nvPr>
            <p:ph sz="quarter" idx="4"/>
          </p:nvPr>
        </p:nvSpPr>
        <p:spPr>
          <a:xfrm>
            <a:off x="7040560" y="1300164"/>
            <a:ext cx="4314827" cy="4889500"/>
          </a:xfrm>
        </p:spPr>
        <p:txBody>
          <a:bodyPr>
            <a:normAutofit lnSpcReduction="10000"/>
          </a:bodyPr>
          <a:lstStyle/>
          <a:p>
            <a:r>
              <a:rPr lang="fr-FR" sz="2000" dirty="0"/>
              <a:t>Après nettoyage, le nombre de données par année, sans la variable </a:t>
            </a:r>
            <a:r>
              <a:rPr lang="fr-FR" sz="2000" dirty="0" err="1"/>
              <a:t>Energy</a:t>
            </a:r>
            <a:r>
              <a:rPr lang="fr-FR" sz="2000" dirty="0"/>
              <a:t> Star score,  est :</a:t>
            </a:r>
          </a:p>
          <a:p>
            <a:endParaRPr lang="fr-FR" sz="2000" dirty="0"/>
          </a:p>
          <a:p>
            <a:endParaRPr lang="fr-FR" sz="2000" dirty="0"/>
          </a:p>
          <a:p>
            <a:pPr marL="457200" lvl="1" indent="0">
              <a:buNone/>
            </a:pPr>
            <a:r>
              <a:rPr lang="fr-FR" sz="2000" dirty="0"/>
              <a:t>Soit au total :</a:t>
            </a:r>
          </a:p>
          <a:p>
            <a:pPr marL="0" indent="0">
              <a:buNone/>
            </a:pPr>
            <a:endParaRPr lang="fr-FR" sz="2000" dirty="0"/>
          </a:p>
          <a:p>
            <a:pPr marL="0" indent="0">
              <a:buNone/>
            </a:pPr>
            <a:endParaRPr lang="fr-FR" sz="2000" dirty="0"/>
          </a:p>
          <a:p>
            <a:pPr marL="0" indent="0">
              <a:buNone/>
            </a:pPr>
            <a:endParaRPr lang="fr-FR" sz="2000" dirty="0"/>
          </a:p>
          <a:p>
            <a:r>
              <a:rPr lang="fr-FR" sz="2000" dirty="0"/>
              <a:t>Le nombre de données avec la variable </a:t>
            </a:r>
            <a:r>
              <a:rPr lang="fr-FR" sz="2000" dirty="0" err="1"/>
              <a:t>Energy</a:t>
            </a:r>
            <a:r>
              <a:rPr lang="fr-FR" sz="2000" dirty="0"/>
              <a:t> Star score est</a:t>
            </a:r>
          </a:p>
          <a:p>
            <a:pPr marL="0" indent="0">
              <a:buNone/>
            </a:pPr>
            <a:endParaRPr lang="fr-FR" sz="2000" dirty="0"/>
          </a:p>
          <a:p>
            <a:pPr marL="0" indent="0">
              <a:buNone/>
            </a:pPr>
            <a:r>
              <a:rPr lang="fr-FR" sz="2000" dirty="0"/>
              <a:t>	</a:t>
            </a:r>
          </a:p>
        </p:txBody>
      </p:sp>
      <p:pic>
        <p:nvPicPr>
          <p:cNvPr id="10" name="Image 9">
            <a:extLst>
              <a:ext uri="{FF2B5EF4-FFF2-40B4-BE49-F238E27FC236}">
                <a16:creationId xmlns:a16="http://schemas.microsoft.com/office/drawing/2014/main" id="{C93E523C-4280-9B41-96CE-00928619974E}"/>
              </a:ext>
            </a:extLst>
          </p:cNvPr>
          <p:cNvPicPr>
            <a:picLocks noChangeAspect="1"/>
          </p:cNvPicPr>
          <p:nvPr/>
        </p:nvPicPr>
        <p:blipFill rotWithShape="1">
          <a:blip r:embed="rId2"/>
          <a:srcRect b="31090"/>
          <a:stretch/>
        </p:blipFill>
        <p:spPr>
          <a:xfrm>
            <a:off x="7040560" y="2130030"/>
            <a:ext cx="4314826" cy="624564"/>
          </a:xfrm>
          <a:prstGeom prst="rect">
            <a:avLst/>
          </a:prstGeom>
        </p:spPr>
      </p:pic>
      <p:pic>
        <p:nvPicPr>
          <p:cNvPr id="12" name="Image 11">
            <a:extLst>
              <a:ext uri="{FF2B5EF4-FFF2-40B4-BE49-F238E27FC236}">
                <a16:creationId xmlns:a16="http://schemas.microsoft.com/office/drawing/2014/main" id="{8421FCC9-8FA5-ED43-AF0C-4C97787E01E9}"/>
              </a:ext>
            </a:extLst>
          </p:cNvPr>
          <p:cNvPicPr>
            <a:picLocks noChangeAspect="1"/>
          </p:cNvPicPr>
          <p:nvPr/>
        </p:nvPicPr>
        <p:blipFill rotWithShape="1">
          <a:blip r:embed="rId3"/>
          <a:srcRect b="29979"/>
          <a:stretch/>
        </p:blipFill>
        <p:spPr>
          <a:xfrm>
            <a:off x="7037386" y="3139051"/>
            <a:ext cx="2199672" cy="624564"/>
          </a:xfrm>
          <a:prstGeom prst="rect">
            <a:avLst/>
          </a:prstGeom>
        </p:spPr>
      </p:pic>
      <p:pic>
        <p:nvPicPr>
          <p:cNvPr id="14" name="Image 13">
            <a:extLst>
              <a:ext uri="{FF2B5EF4-FFF2-40B4-BE49-F238E27FC236}">
                <a16:creationId xmlns:a16="http://schemas.microsoft.com/office/drawing/2014/main" id="{B50350B9-98C0-B04F-BE0A-3CE598E9EE6A}"/>
              </a:ext>
            </a:extLst>
          </p:cNvPr>
          <p:cNvPicPr>
            <a:picLocks noChangeAspect="1"/>
          </p:cNvPicPr>
          <p:nvPr/>
        </p:nvPicPr>
        <p:blipFill rotWithShape="1">
          <a:blip r:embed="rId4"/>
          <a:srcRect b="33872"/>
          <a:stretch/>
        </p:blipFill>
        <p:spPr>
          <a:xfrm>
            <a:off x="7037386" y="4933272"/>
            <a:ext cx="2344904" cy="624564"/>
          </a:xfrm>
          <a:prstGeom prst="rect">
            <a:avLst/>
          </a:prstGeom>
        </p:spPr>
      </p:pic>
    </p:spTree>
    <p:extLst>
      <p:ext uri="{BB962C8B-B14F-4D97-AF65-F5344CB8AC3E}">
        <p14:creationId xmlns:p14="http://schemas.microsoft.com/office/powerpoint/2010/main" val="3867943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FFBEE45-F140-49D5-85EA-C78C2434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B75CA1B-647E-1D4E-998A-4ED0365DC091}"/>
              </a:ext>
            </a:extLst>
          </p:cNvPr>
          <p:cNvSpPr>
            <a:spLocks noGrp="1"/>
          </p:cNvSpPr>
          <p:nvPr>
            <p:ph type="title"/>
          </p:nvPr>
        </p:nvSpPr>
        <p:spPr>
          <a:xfrm>
            <a:off x="550355" y="365125"/>
            <a:ext cx="10803445" cy="1316718"/>
          </a:xfrm>
        </p:spPr>
        <p:txBody>
          <a:bodyPr>
            <a:normAutofit/>
          </a:bodyPr>
          <a:lstStyle/>
          <a:p>
            <a:pPr algn="ctr"/>
            <a:r>
              <a:rPr lang="fr-FR" sz="3600" b="1" dirty="0"/>
              <a:t>Modèles de prévision testés</a:t>
            </a:r>
          </a:p>
        </p:txBody>
      </p:sp>
      <p:sp>
        <p:nvSpPr>
          <p:cNvPr id="3" name="Espace réservé du contenu 2">
            <a:extLst>
              <a:ext uri="{FF2B5EF4-FFF2-40B4-BE49-F238E27FC236}">
                <a16:creationId xmlns:a16="http://schemas.microsoft.com/office/drawing/2014/main" id="{BA31C465-198B-8E43-8E38-A3CCBB8F7F14}"/>
              </a:ext>
            </a:extLst>
          </p:cNvPr>
          <p:cNvSpPr>
            <a:spLocks noGrp="1"/>
          </p:cNvSpPr>
          <p:nvPr>
            <p:ph sz="half" idx="1"/>
          </p:nvPr>
        </p:nvSpPr>
        <p:spPr>
          <a:xfrm>
            <a:off x="550355" y="1812471"/>
            <a:ext cx="5164645" cy="4316615"/>
          </a:xfrm>
        </p:spPr>
        <p:txBody>
          <a:bodyPr>
            <a:normAutofit fontScale="85000" lnSpcReduction="20000"/>
          </a:bodyPr>
          <a:lstStyle/>
          <a:p>
            <a:pPr marL="0" indent="0">
              <a:buNone/>
            </a:pPr>
            <a:r>
              <a:rPr lang="fr-FR" sz="2400" b="1" dirty="0" err="1"/>
              <a:t>SiteEnergyUse</a:t>
            </a:r>
            <a:endParaRPr lang="fr-FR" sz="2400" b="1" dirty="0"/>
          </a:p>
          <a:p>
            <a:pPr marL="0" indent="0">
              <a:buNone/>
            </a:pPr>
            <a:endParaRPr lang="fr-FR" sz="2400" b="1" dirty="0"/>
          </a:p>
          <a:p>
            <a:r>
              <a:rPr lang="fr-FR" sz="2400" dirty="0" err="1"/>
              <a:t>Linear</a:t>
            </a:r>
            <a:r>
              <a:rPr lang="fr-FR" sz="2400" dirty="0"/>
              <a:t> </a:t>
            </a:r>
            <a:r>
              <a:rPr lang="fr-FR" sz="2400" dirty="0" err="1"/>
              <a:t>Regression</a:t>
            </a:r>
            <a:endParaRPr lang="fr-FR" sz="2400" dirty="0"/>
          </a:p>
          <a:p>
            <a:r>
              <a:rPr lang="fr-FR" sz="2400" dirty="0"/>
              <a:t>Ridge</a:t>
            </a:r>
          </a:p>
          <a:p>
            <a:r>
              <a:rPr lang="fr-FR" sz="2400" dirty="0"/>
              <a:t>Lasso</a:t>
            </a:r>
          </a:p>
          <a:p>
            <a:r>
              <a:rPr lang="fr-FR" sz="2400" dirty="0" err="1"/>
              <a:t>Random</a:t>
            </a:r>
            <a:r>
              <a:rPr lang="fr-FR" sz="2400" dirty="0"/>
              <a:t> Forest </a:t>
            </a:r>
            <a:r>
              <a:rPr lang="fr-FR" sz="2400" dirty="0" err="1"/>
              <a:t>Regressor</a:t>
            </a:r>
            <a:endParaRPr lang="fr-FR" sz="2400" dirty="0"/>
          </a:p>
          <a:p>
            <a:r>
              <a:rPr lang="fr-FR" sz="2400" dirty="0" err="1"/>
              <a:t>XGBoost</a:t>
            </a:r>
            <a:endParaRPr lang="fr-FR" sz="2400" dirty="0"/>
          </a:p>
          <a:p>
            <a:r>
              <a:rPr lang="fr-FR" sz="2400" dirty="0" err="1"/>
              <a:t>Recursive</a:t>
            </a:r>
            <a:r>
              <a:rPr lang="fr-FR" sz="2400" dirty="0"/>
              <a:t> </a:t>
            </a:r>
            <a:r>
              <a:rPr lang="fr-FR" sz="2400" dirty="0" err="1"/>
              <a:t>Features</a:t>
            </a:r>
            <a:r>
              <a:rPr lang="fr-FR" sz="2400" dirty="0"/>
              <a:t> Elimination </a:t>
            </a:r>
            <a:r>
              <a:rPr lang="fr-FR" sz="2400" dirty="0" err="1"/>
              <a:t>with</a:t>
            </a:r>
            <a:r>
              <a:rPr lang="fr-FR" sz="2400" dirty="0"/>
              <a:t> :</a:t>
            </a:r>
          </a:p>
          <a:p>
            <a:pPr lvl="2"/>
            <a:r>
              <a:rPr lang="fr-FR" sz="2100" dirty="0" err="1"/>
              <a:t>Linear</a:t>
            </a:r>
            <a:r>
              <a:rPr lang="fr-FR" sz="2100" dirty="0"/>
              <a:t> </a:t>
            </a:r>
            <a:r>
              <a:rPr lang="fr-FR" sz="2100" dirty="0" err="1"/>
              <a:t>regression</a:t>
            </a:r>
            <a:endParaRPr lang="fr-FR" sz="2100" dirty="0"/>
          </a:p>
          <a:p>
            <a:pPr lvl="2"/>
            <a:r>
              <a:rPr lang="fr-FR" sz="2100" dirty="0"/>
              <a:t>Ridge</a:t>
            </a:r>
          </a:p>
          <a:p>
            <a:pPr lvl="2"/>
            <a:r>
              <a:rPr lang="fr-FR" sz="2100" dirty="0" err="1"/>
              <a:t>RandomForestRegresor</a:t>
            </a:r>
            <a:endParaRPr lang="fr-FR" sz="2100" dirty="0"/>
          </a:p>
          <a:p>
            <a:pPr lvl="2"/>
            <a:r>
              <a:rPr lang="fr-FR" sz="2100" dirty="0" err="1"/>
              <a:t>XGBoost</a:t>
            </a:r>
            <a:endParaRPr lang="fr-FR" sz="2100" dirty="0"/>
          </a:p>
          <a:p>
            <a:r>
              <a:rPr lang="fr-FR" sz="2400" dirty="0"/>
              <a:t>RFE </a:t>
            </a:r>
            <a:r>
              <a:rPr lang="fr-FR" sz="2400" dirty="0" err="1"/>
              <a:t>with</a:t>
            </a:r>
            <a:r>
              <a:rPr lang="fr-FR" sz="2400" dirty="0"/>
              <a:t> </a:t>
            </a:r>
            <a:r>
              <a:rPr lang="fr-FR" sz="2400" dirty="0" err="1"/>
              <a:t>XGBoost</a:t>
            </a:r>
            <a:r>
              <a:rPr lang="fr-FR" sz="2400" dirty="0"/>
              <a:t> </a:t>
            </a:r>
            <a:r>
              <a:rPr lang="fr-FR" sz="2400" dirty="0" err="1"/>
              <a:t>with</a:t>
            </a:r>
            <a:r>
              <a:rPr lang="fr-FR" sz="2400" dirty="0"/>
              <a:t> the </a:t>
            </a:r>
            <a:r>
              <a:rPr lang="fr-FR" sz="2400" dirty="0" err="1"/>
              <a:t>feature</a:t>
            </a:r>
            <a:r>
              <a:rPr lang="fr-FR" sz="2400" dirty="0"/>
              <a:t> Star score</a:t>
            </a:r>
          </a:p>
          <a:p>
            <a:pPr marL="0" indent="0">
              <a:buNone/>
            </a:pPr>
            <a:endParaRPr lang="fr-FR" sz="1300" dirty="0"/>
          </a:p>
        </p:txBody>
      </p:sp>
      <p:sp>
        <p:nvSpPr>
          <p:cNvPr id="4" name="Espace réservé du contenu 3">
            <a:extLst>
              <a:ext uri="{FF2B5EF4-FFF2-40B4-BE49-F238E27FC236}">
                <a16:creationId xmlns:a16="http://schemas.microsoft.com/office/drawing/2014/main" id="{4F586F52-132C-3945-AB35-1C3737CE763C}"/>
              </a:ext>
            </a:extLst>
          </p:cNvPr>
          <p:cNvSpPr>
            <a:spLocks noGrp="1"/>
          </p:cNvSpPr>
          <p:nvPr>
            <p:ph sz="half" idx="2"/>
          </p:nvPr>
        </p:nvSpPr>
        <p:spPr>
          <a:xfrm>
            <a:off x="6694714" y="1812471"/>
            <a:ext cx="4659086" cy="4316615"/>
          </a:xfrm>
        </p:spPr>
        <p:txBody>
          <a:bodyPr>
            <a:normAutofit fontScale="85000" lnSpcReduction="20000"/>
          </a:bodyPr>
          <a:lstStyle/>
          <a:p>
            <a:pPr marL="0" indent="0">
              <a:buNone/>
            </a:pPr>
            <a:r>
              <a:rPr lang="fr-FR" sz="2400" b="1" dirty="0" err="1"/>
              <a:t>TotalGHGEmissions</a:t>
            </a:r>
            <a:endParaRPr lang="fr-FR" sz="2400" b="1" dirty="0"/>
          </a:p>
          <a:p>
            <a:pPr marL="0" indent="0">
              <a:buNone/>
            </a:pPr>
            <a:endParaRPr lang="fr-FR" sz="2400" b="1" dirty="0"/>
          </a:p>
          <a:p>
            <a:r>
              <a:rPr lang="fr-FR" sz="2400" dirty="0" err="1"/>
              <a:t>Linear</a:t>
            </a:r>
            <a:r>
              <a:rPr lang="fr-FR" sz="2400" dirty="0"/>
              <a:t> </a:t>
            </a:r>
            <a:r>
              <a:rPr lang="fr-FR" sz="2400" dirty="0" err="1"/>
              <a:t>Regression</a:t>
            </a:r>
            <a:endParaRPr lang="fr-FR" sz="2400" dirty="0"/>
          </a:p>
          <a:p>
            <a:r>
              <a:rPr lang="fr-FR" sz="2400" dirty="0"/>
              <a:t>Ridge</a:t>
            </a:r>
          </a:p>
          <a:p>
            <a:r>
              <a:rPr lang="fr-FR" sz="2400" dirty="0"/>
              <a:t>Lasso</a:t>
            </a:r>
          </a:p>
          <a:p>
            <a:r>
              <a:rPr lang="fr-FR" sz="2400" dirty="0" err="1"/>
              <a:t>ElasticNet</a:t>
            </a:r>
            <a:endParaRPr lang="fr-FR" sz="2400" dirty="0"/>
          </a:p>
          <a:p>
            <a:r>
              <a:rPr lang="fr-FR" sz="2400" dirty="0"/>
              <a:t>Support </a:t>
            </a:r>
            <a:r>
              <a:rPr lang="fr-FR" sz="2400" dirty="0" err="1"/>
              <a:t>vector</a:t>
            </a:r>
            <a:r>
              <a:rPr lang="fr-FR" sz="2400" dirty="0"/>
              <a:t> </a:t>
            </a:r>
            <a:r>
              <a:rPr lang="fr-FR" sz="2400" dirty="0" err="1"/>
              <a:t>regressor</a:t>
            </a:r>
            <a:endParaRPr lang="fr-FR" sz="2400" dirty="0"/>
          </a:p>
          <a:p>
            <a:r>
              <a:rPr lang="fr-FR" sz="2400" dirty="0" err="1"/>
              <a:t>Random</a:t>
            </a:r>
            <a:r>
              <a:rPr lang="fr-FR" sz="2400" dirty="0"/>
              <a:t> Forest </a:t>
            </a:r>
            <a:r>
              <a:rPr lang="fr-FR" sz="2400" dirty="0" err="1"/>
              <a:t>Regressor</a:t>
            </a:r>
            <a:endParaRPr lang="fr-FR" sz="2400" dirty="0"/>
          </a:p>
          <a:p>
            <a:r>
              <a:rPr lang="fr-FR" sz="2400" dirty="0" err="1"/>
              <a:t>XGBoost</a:t>
            </a:r>
            <a:endParaRPr lang="fr-FR" sz="2400" dirty="0"/>
          </a:p>
          <a:p>
            <a:r>
              <a:rPr lang="fr-FR" sz="2400" dirty="0" err="1"/>
              <a:t>Recursive</a:t>
            </a:r>
            <a:r>
              <a:rPr lang="fr-FR" sz="2400" dirty="0"/>
              <a:t> </a:t>
            </a:r>
            <a:r>
              <a:rPr lang="fr-FR" sz="2400" dirty="0" err="1"/>
              <a:t>Features</a:t>
            </a:r>
            <a:r>
              <a:rPr lang="fr-FR" sz="2400" dirty="0"/>
              <a:t> Elimination </a:t>
            </a:r>
            <a:r>
              <a:rPr lang="fr-FR" sz="2400" dirty="0" err="1"/>
              <a:t>with</a:t>
            </a:r>
            <a:r>
              <a:rPr lang="fr-FR" sz="2400" dirty="0"/>
              <a:t> :</a:t>
            </a:r>
          </a:p>
          <a:p>
            <a:pPr lvl="2"/>
            <a:r>
              <a:rPr lang="fr-FR" sz="2100" dirty="0"/>
              <a:t>Ridge</a:t>
            </a:r>
          </a:p>
          <a:p>
            <a:pPr lvl="2"/>
            <a:r>
              <a:rPr lang="fr-FR" sz="2100" dirty="0" err="1"/>
              <a:t>XGBoost</a:t>
            </a:r>
            <a:endParaRPr lang="fr-FR" sz="2100" dirty="0"/>
          </a:p>
          <a:p>
            <a:r>
              <a:rPr lang="fr-FR" sz="2400" dirty="0"/>
              <a:t>SVR </a:t>
            </a:r>
            <a:r>
              <a:rPr lang="fr-FR" sz="2400" dirty="0" err="1"/>
              <a:t>with</a:t>
            </a:r>
            <a:r>
              <a:rPr lang="fr-FR" sz="2400" dirty="0"/>
              <a:t> the </a:t>
            </a:r>
            <a:r>
              <a:rPr lang="fr-FR" sz="2400" dirty="0" err="1"/>
              <a:t>feature</a:t>
            </a:r>
            <a:r>
              <a:rPr lang="fr-FR" sz="2400" dirty="0"/>
              <a:t> Star score</a:t>
            </a:r>
          </a:p>
          <a:p>
            <a:pPr marL="0" indent="0">
              <a:buNone/>
            </a:pPr>
            <a:endParaRPr lang="fr-FR" sz="1100" dirty="0"/>
          </a:p>
        </p:txBody>
      </p:sp>
    </p:spTree>
    <p:extLst>
      <p:ext uri="{BB962C8B-B14F-4D97-AF65-F5344CB8AC3E}">
        <p14:creationId xmlns:p14="http://schemas.microsoft.com/office/powerpoint/2010/main" val="12002418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B628CE23-325D-BE44-BCB9-35B442CC4979}"/>
              </a:ext>
            </a:extLst>
          </p:cNvPr>
          <p:cNvSpPr>
            <a:spLocks noGrp="1"/>
          </p:cNvSpPr>
          <p:nvPr>
            <p:ph type="title"/>
          </p:nvPr>
        </p:nvSpPr>
        <p:spPr>
          <a:xfrm>
            <a:off x="839788" y="321277"/>
            <a:ext cx="3932237" cy="979985"/>
          </a:xfrm>
        </p:spPr>
        <p:txBody>
          <a:bodyPr anchor="t">
            <a:normAutofit/>
          </a:bodyPr>
          <a:lstStyle/>
          <a:p>
            <a:r>
              <a:rPr lang="fr-FR" sz="3600" b="1" dirty="0"/>
              <a:t>Performances</a:t>
            </a:r>
            <a:endParaRPr lang="fr-FR" sz="3600" dirty="0"/>
          </a:p>
        </p:txBody>
      </p:sp>
      <p:sp>
        <p:nvSpPr>
          <p:cNvPr id="6" name="Espace réservé du contenu 5">
            <a:extLst>
              <a:ext uri="{FF2B5EF4-FFF2-40B4-BE49-F238E27FC236}">
                <a16:creationId xmlns:a16="http://schemas.microsoft.com/office/drawing/2014/main" id="{4AD0C24D-70A2-C547-AF9F-2F14EB578855}"/>
              </a:ext>
            </a:extLst>
          </p:cNvPr>
          <p:cNvSpPr>
            <a:spLocks noGrp="1"/>
          </p:cNvSpPr>
          <p:nvPr>
            <p:ph idx="1"/>
          </p:nvPr>
        </p:nvSpPr>
        <p:spPr>
          <a:xfrm>
            <a:off x="5183187" y="321277"/>
            <a:ext cx="6739975" cy="5539774"/>
          </a:xfrm>
        </p:spPr>
        <p:txBody>
          <a:bodyPr/>
          <a:lstStyle/>
          <a:p>
            <a:pPr marL="0" indent="0">
              <a:buNone/>
            </a:pPr>
            <a:r>
              <a:rPr lang="fr-FR" sz="3600" b="1" dirty="0" err="1">
                <a:latin typeface="+mj-lt"/>
                <a:ea typeface="+mj-ea"/>
                <a:cs typeface="+mj-cs"/>
              </a:rPr>
              <a:t>Linear</a:t>
            </a:r>
            <a:r>
              <a:rPr lang="fr-FR" sz="3600" b="1" dirty="0">
                <a:latin typeface="+mj-lt"/>
                <a:ea typeface="+mj-ea"/>
                <a:cs typeface="+mj-cs"/>
              </a:rPr>
              <a:t> </a:t>
            </a:r>
            <a:r>
              <a:rPr lang="fr-FR" sz="3600" b="1" dirty="0" err="1">
                <a:latin typeface="+mj-lt"/>
                <a:ea typeface="+mj-ea"/>
                <a:cs typeface="+mj-cs"/>
              </a:rPr>
              <a:t>Regression</a:t>
            </a:r>
            <a:endParaRPr lang="fr-FR" sz="3600" b="1" dirty="0">
              <a:latin typeface="+mj-lt"/>
              <a:ea typeface="+mj-ea"/>
              <a:cs typeface="+mj-cs"/>
            </a:endParaRPr>
          </a:p>
          <a:p>
            <a:pPr marL="0" indent="0">
              <a:buNone/>
            </a:pPr>
            <a:endParaRPr lang="fr-FR" sz="2000" b="1" dirty="0">
              <a:latin typeface="+mj-lt"/>
              <a:ea typeface="+mj-ea"/>
              <a:cs typeface="+mj-cs"/>
            </a:endParaRPr>
          </a:p>
          <a:p>
            <a:pPr lvl="1">
              <a:buFont typeface="Wingdings" pitchFamily="2" charset="2"/>
              <a:buChar char="ü"/>
            </a:pPr>
            <a:r>
              <a:rPr lang="fr-FR" sz="2000" dirty="0"/>
              <a:t>Le r2_score du train set atteint 0.736</a:t>
            </a:r>
          </a:p>
          <a:p>
            <a:pPr lvl="1">
              <a:buFont typeface="Wingdings" pitchFamily="2" charset="2"/>
              <a:buChar char="ü"/>
            </a:pPr>
            <a:r>
              <a:rPr lang="fr-FR" sz="2000" dirty="0"/>
              <a:t>Fit time = 0.0238 s</a:t>
            </a:r>
          </a:p>
          <a:p>
            <a:pPr lvl="1">
              <a:buFont typeface="Wingdings" pitchFamily="2" charset="2"/>
              <a:buChar char="ü"/>
            </a:pPr>
            <a:r>
              <a:rPr lang="fr-FR" sz="2000" dirty="0"/>
              <a:t>La performance du test set proche laisse supposer qu’il n’y a pas d’</a:t>
            </a:r>
            <a:r>
              <a:rPr lang="fr-FR" sz="2000" dirty="0" err="1"/>
              <a:t>overfitting</a:t>
            </a:r>
            <a:r>
              <a:rPr lang="fr-FR" sz="2000" dirty="0"/>
              <a:t>.</a:t>
            </a:r>
          </a:p>
          <a:p>
            <a:pPr lvl="1">
              <a:buFont typeface="Wingdings" pitchFamily="2" charset="2"/>
              <a:buChar char="ü"/>
            </a:pPr>
            <a:endParaRPr lang="fr-FR" sz="2000" dirty="0"/>
          </a:p>
          <a:p>
            <a:pPr lvl="1">
              <a:buFont typeface="Wingdings" pitchFamily="2" charset="2"/>
              <a:buChar char="ü"/>
            </a:pPr>
            <a:endParaRPr lang="fr-FR" dirty="0"/>
          </a:p>
          <a:p>
            <a:endParaRPr lang="fr-FR" dirty="0"/>
          </a:p>
        </p:txBody>
      </p:sp>
      <p:graphicFrame>
        <p:nvGraphicFramePr>
          <p:cNvPr id="11" name="Espace réservé du texte 6">
            <a:extLst>
              <a:ext uri="{FF2B5EF4-FFF2-40B4-BE49-F238E27FC236}">
                <a16:creationId xmlns:a16="http://schemas.microsoft.com/office/drawing/2014/main" id="{291B7B66-C035-7A11-6DF6-3747B4C01C6B}"/>
              </a:ext>
            </a:extLst>
          </p:cNvPr>
          <p:cNvGraphicFramePr/>
          <p:nvPr>
            <p:extLst>
              <p:ext uri="{D42A27DB-BD31-4B8C-83A1-F6EECF244321}">
                <p14:modId xmlns:p14="http://schemas.microsoft.com/office/powerpoint/2010/main" val="420198371"/>
              </p:ext>
            </p:extLst>
          </p:nvPr>
        </p:nvGraphicFramePr>
        <p:xfrm>
          <a:off x="399288" y="1469170"/>
          <a:ext cx="4216125" cy="43918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Image 11">
            <a:extLst>
              <a:ext uri="{FF2B5EF4-FFF2-40B4-BE49-F238E27FC236}">
                <a16:creationId xmlns:a16="http://schemas.microsoft.com/office/drawing/2014/main" id="{14C12188-3F7A-F844-932F-4C5DB8A6DB38}"/>
              </a:ext>
            </a:extLst>
          </p:cNvPr>
          <p:cNvPicPr>
            <a:picLocks noChangeAspect="1"/>
          </p:cNvPicPr>
          <p:nvPr/>
        </p:nvPicPr>
        <p:blipFill rotWithShape="1">
          <a:blip r:embed="rId7"/>
          <a:srcRect l="8438" t="4999" r="8393" b="6339"/>
          <a:stretch/>
        </p:blipFill>
        <p:spPr>
          <a:xfrm>
            <a:off x="5152922" y="2673302"/>
            <a:ext cx="6770240" cy="3608614"/>
          </a:xfrm>
          <a:prstGeom prst="rect">
            <a:avLst/>
          </a:prstGeom>
        </p:spPr>
      </p:pic>
    </p:spTree>
    <p:extLst>
      <p:ext uri="{BB962C8B-B14F-4D97-AF65-F5344CB8AC3E}">
        <p14:creationId xmlns:p14="http://schemas.microsoft.com/office/powerpoint/2010/main" val="428384854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1275</TotalTime>
  <Words>1520</Words>
  <Application>Microsoft Macintosh PowerPoint</Application>
  <PresentationFormat>Grand écran</PresentationFormat>
  <Paragraphs>320</Paragraphs>
  <Slides>23</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23</vt:i4>
      </vt:variant>
    </vt:vector>
  </HeadingPairs>
  <TitlesOfParts>
    <vt:vector size="29" baseType="lpstr">
      <vt:lpstr>Arial</vt:lpstr>
      <vt:lpstr>Calibri</vt:lpstr>
      <vt:lpstr>Calibri Light</vt:lpstr>
      <vt:lpstr>Cambria Math</vt:lpstr>
      <vt:lpstr>Wingdings</vt:lpstr>
      <vt:lpstr>Thème Office</vt:lpstr>
      <vt:lpstr>Projet P4 Anticipez les besoins en consommation de bâtiments</vt:lpstr>
      <vt:lpstr>Présentation PowerPoint</vt:lpstr>
      <vt:lpstr>Présentation PowerPoint</vt:lpstr>
      <vt:lpstr>Première target</vt:lpstr>
      <vt:lpstr>Deuxième target</vt:lpstr>
      <vt:lpstr>Energy Star Score</vt:lpstr>
      <vt:lpstr>Train set – Test set</vt:lpstr>
      <vt:lpstr>Modèles de prévision testés</vt:lpstr>
      <vt:lpstr>Performances</vt:lpstr>
      <vt:lpstr>Ridge</vt:lpstr>
      <vt:lpstr>Lasso</vt:lpstr>
      <vt:lpstr>Présentation PowerPoint</vt:lpstr>
      <vt:lpstr>Recursive Feature Elimination</vt:lpstr>
      <vt:lpstr>XGBoost avec le dataset réduit</vt:lpstr>
      <vt:lpstr>Synthèse des résultats</vt:lpstr>
      <vt:lpstr>Utilisation de Energy Star Score</vt:lpstr>
      <vt:lpstr>Feature Importance (sans Energy Star Score)  Regression linéaire</vt:lpstr>
      <vt:lpstr>Feature Importance (sans Energy Star Score) . XGBoost</vt:lpstr>
      <vt:lpstr>Feature Importance (avec Energy Star Score) . Ridge</vt:lpstr>
      <vt:lpstr>Deuxième Target : TotalGHGEmissions</vt:lpstr>
      <vt:lpstr>Présentation PowerPoint</vt:lpstr>
      <vt:lpstr>Feature Importance (sans Energy Star Score)</vt:lpstr>
      <vt:lpstr>Feature Importance (avec Energy Star Score)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ANDRE Aleth</dc:creator>
  <cp:lastModifiedBy>ANDRE Aleth</cp:lastModifiedBy>
  <cp:revision>41</cp:revision>
  <dcterms:created xsi:type="dcterms:W3CDTF">2022-09-15T14:07:59Z</dcterms:created>
  <dcterms:modified xsi:type="dcterms:W3CDTF">2022-10-12T18:40:57Z</dcterms:modified>
</cp:coreProperties>
</file>